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5143500" cx="9144000"/>
  <p:notesSz cx="6858000" cy="9144000"/>
  <p:embeddedFontLst>
    <p:embeddedFont>
      <p:font typeface="Lobster"/>
      <p:regular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7" Type="http://schemas.openxmlformats.org/officeDocument/2006/relationships/font" Target="fonts/Lobster-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4dc8ff999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4dc8ff999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4dc8ff99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4dc8ff99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4dfcb4810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4dfcb4810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4dfcb48105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4dfcb48105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4dfcb48105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4dfcb48105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4dfcb48105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4dfcb48105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4dfcb48105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4dfcb48105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4dfcb48105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4dfcb48105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4e996b4fb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4e996b4fb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4e996b4fb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4e996b4fb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4c9b6325e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4c9b6325e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4e996b4fbd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4e996b4fb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4e996b4fb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4e996b4fb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4c9b6325e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4c9b6325e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4c9b6325e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4c9b6325e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33cb3f177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3cb3f177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4c9b6325ea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4c9b6325e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33cb3f177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3cb3f177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33cb3f1779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3cb3f177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33cb3f1779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3cb3f1779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33cb3f1779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3cb3f1779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4.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22.png"/><Relationship Id="rId5"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www.youtube.com/watch?v=lmEbunOGn60" TargetMode="External"/><Relationship Id="rId4" Type="http://schemas.openxmlformats.org/officeDocument/2006/relationships/image" Target="../media/image25.jpg"/><Relationship Id="rId5"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hyperlink" Target="http://www.youtube.com/watch?v=VAc0xuVa7jI" TargetMode="External"/><Relationship Id="rId5" Type="http://schemas.openxmlformats.org/officeDocument/2006/relationships/image" Target="../media/image2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www.youtube.com/watch?v=qsNEu750zok" TargetMode="External"/><Relationship Id="rId4" Type="http://schemas.openxmlformats.org/officeDocument/2006/relationships/image" Target="../media/image28.jpg"/><Relationship Id="rId5" Type="http://schemas.openxmlformats.org/officeDocument/2006/relationships/image" Target="../media/image31.png"/><Relationship Id="rId6" Type="http://schemas.openxmlformats.org/officeDocument/2006/relationships/hyperlink" Target="http://www.youtube.com/watch?v=YFNC0pJ13w8" TargetMode="External"/><Relationship Id="rId7" Type="http://schemas.openxmlformats.org/officeDocument/2006/relationships/image" Target="../media/image2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musicatercerocps.blogspot.com/2008/04/leyendas-sobre-la-zampoa.html" TargetMode="External"/><Relationship Id="rId4" Type="http://schemas.openxmlformats.org/officeDocument/2006/relationships/hyperlink" Target="http://revistasinvestigacion.unmsm.edu.pe/index.php/Arqueo/article/download/13293/11779" TargetMode="External"/><Relationship Id="rId10" Type="http://schemas.openxmlformats.org/officeDocument/2006/relationships/hyperlink" Target="https://casadelcorregidor.pe/colaboraciones/_biblio_Bueno.php" TargetMode="External"/><Relationship Id="rId9" Type="http://schemas.openxmlformats.org/officeDocument/2006/relationships/hyperlink" Target="http://pan-flute.com/history" TargetMode="External"/><Relationship Id="rId5" Type="http://schemas.openxmlformats.org/officeDocument/2006/relationships/hyperlink" Target="https://es.wikipedia.org/wiki/Sicu" TargetMode="External"/><Relationship Id="rId6" Type="http://schemas.openxmlformats.org/officeDocument/2006/relationships/hyperlink" Target="https://es.wikipedia.org/wiki/Zampo%C3%B1a" TargetMode="External"/><Relationship Id="rId7" Type="http://schemas.openxmlformats.org/officeDocument/2006/relationships/hyperlink" Target="http://www.nativefluteswalking.com/panpipes-andean-american.shtml" TargetMode="External"/><Relationship Id="rId8" Type="http://schemas.openxmlformats.org/officeDocument/2006/relationships/hyperlink" Target="http://www.panflutejedi.com/pan-flute-history.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38.png"/><Relationship Id="rId5" Type="http://schemas.openxmlformats.org/officeDocument/2006/relationships/image" Target="../media/image2.png"/><Relationship Id="rId6"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37.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5.png"/><Relationship Id="rId7" Type="http://schemas.openxmlformats.org/officeDocument/2006/relationships/image" Target="../media/image12.png"/><Relationship Id="rId8"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7.png"/><Relationship Id="rId5"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1201000" y="1924525"/>
            <a:ext cx="6801300" cy="872700"/>
          </a:xfrm>
          <a:prstGeom prst="rect">
            <a:avLst/>
          </a:prstGeom>
          <a:solidFill>
            <a:srgbClr val="FFFFFF"/>
          </a:solidFill>
        </p:spPr>
        <p:txBody>
          <a:bodyPr anchorCtr="0" anchor="b" bIns="91425" lIns="91425" spcFirstLastPara="1" rIns="91425" wrap="square" tIns="91425">
            <a:noAutofit/>
          </a:bodyPr>
          <a:lstStyle/>
          <a:p>
            <a:pPr indent="0" lvl="0" marL="0" rtl="0" algn="ctr">
              <a:spcBef>
                <a:spcPts val="0"/>
              </a:spcBef>
              <a:spcAft>
                <a:spcPts val="0"/>
              </a:spcAft>
              <a:buNone/>
            </a:pPr>
            <a:r>
              <a:rPr lang="en-GB"/>
              <a:t>Flauta de Pan Andina</a:t>
            </a:r>
            <a:endParaRPr/>
          </a:p>
        </p:txBody>
      </p:sp>
      <p:sp>
        <p:nvSpPr>
          <p:cNvPr id="55" name="Google Shape;55;p13"/>
          <p:cNvSpPr txBox="1"/>
          <p:nvPr>
            <p:ph idx="1" type="subTitle"/>
          </p:nvPr>
        </p:nvSpPr>
        <p:spPr>
          <a:xfrm>
            <a:off x="1200900" y="2944725"/>
            <a:ext cx="6801300" cy="510000"/>
          </a:xfrm>
          <a:prstGeom prst="rect">
            <a:avLst/>
          </a:prstGeom>
          <a:solidFill>
            <a:srgbClr val="FFFFFF"/>
          </a:solidFill>
        </p:spPr>
        <p:txBody>
          <a:bodyPr anchorCtr="0" anchor="ctr" bIns="91425" lIns="91425" spcFirstLastPara="1" rIns="91425" wrap="square" tIns="91425">
            <a:noAutofit/>
          </a:bodyPr>
          <a:lstStyle/>
          <a:p>
            <a:pPr indent="0" lvl="0" marL="0" rtl="0" algn="ctr">
              <a:spcBef>
                <a:spcPts val="0"/>
              </a:spcBef>
              <a:spcAft>
                <a:spcPts val="0"/>
              </a:spcAft>
              <a:buNone/>
            </a:pPr>
            <a:r>
              <a:rPr lang="en-GB"/>
              <a:t>Zampoña, Siku, Antara y Rondador</a:t>
            </a:r>
            <a:endParaRPr/>
          </a:p>
        </p:txBody>
      </p:sp>
      <p:sp>
        <p:nvSpPr>
          <p:cNvPr id="56" name="Google Shape;56;p13"/>
          <p:cNvSpPr txBox="1"/>
          <p:nvPr/>
        </p:nvSpPr>
        <p:spPr>
          <a:xfrm>
            <a:off x="2949300" y="4891789"/>
            <a:ext cx="2703600" cy="252000"/>
          </a:xfrm>
          <a:prstGeom prst="rect">
            <a:avLst/>
          </a:prstGeom>
          <a:solidFill>
            <a:srgbClr val="000000"/>
          </a:solidFill>
          <a:ln>
            <a:noFill/>
          </a:ln>
        </p:spPr>
        <p:txBody>
          <a:bodyPr anchorCtr="0" anchor="ctr" bIns="0" lIns="36000" spcFirstLastPara="1" rIns="36000" wrap="square" tIns="0">
            <a:noAutofit/>
          </a:bodyPr>
          <a:lstStyle/>
          <a:p>
            <a:pPr indent="0" lvl="0" marL="0" rtl="0" algn="l">
              <a:spcBef>
                <a:spcPts val="0"/>
              </a:spcBef>
              <a:spcAft>
                <a:spcPts val="0"/>
              </a:spcAft>
              <a:buNone/>
            </a:pPr>
            <a:r>
              <a:rPr lang="en-GB" sz="800">
                <a:solidFill>
                  <a:srgbClr val="FFFFFF"/>
                </a:solidFill>
              </a:rPr>
              <a:t>Roger Carhuatocto ~ Barcelona - Cardedeu ~ 01.02.2019</a:t>
            </a:r>
            <a:endParaRPr sz="8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2"/>
          <p:cNvSpPr txBox="1"/>
          <p:nvPr>
            <p:ph type="title"/>
          </p:nvPr>
        </p:nvSpPr>
        <p:spPr>
          <a:xfrm>
            <a:off x="311700" y="445025"/>
            <a:ext cx="4024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3. Zampoña / Siku (3/4) </a:t>
            </a:r>
            <a:endParaRPr/>
          </a:p>
        </p:txBody>
      </p:sp>
      <p:sp>
        <p:nvSpPr>
          <p:cNvPr id="189" name="Google Shape;189;p22"/>
          <p:cNvSpPr txBox="1"/>
          <p:nvPr/>
        </p:nvSpPr>
        <p:spPr>
          <a:xfrm>
            <a:off x="457100" y="1005500"/>
            <a:ext cx="8167800" cy="159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00"/>
              <a:t>Variantes</a:t>
            </a:r>
            <a:r>
              <a:rPr b="1" lang="en-GB" sz="1200"/>
              <a:t>:</a:t>
            </a:r>
            <a:endParaRPr b="1" sz="1200"/>
          </a:p>
          <a:p>
            <a:pPr indent="0" lvl="0" marL="0" rtl="0" algn="l">
              <a:lnSpc>
                <a:spcPct val="115000"/>
              </a:lnSpc>
              <a:spcBef>
                <a:spcPts val="0"/>
              </a:spcBef>
              <a:spcAft>
                <a:spcPts val="0"/>
              </a:spcAft>
              <a:buNone/>
            </a:pPr>
            <a:r>
              <a:rPr lang="en-GB" sz="1200"/>
              <a:t>Habitualmente tienen </a:t>
            </a:r>
            <a:r>
              <a:rPr b="1" lang="en-GB" sz="1200"/>
              <a:t>13 cañas</a:t>
            </a:r>
            <a:r>
              <a:rPr lang="en-GB" sz="1200"/>
              <a:t>, aunque también es frecuente ver zampoñas de</a:t>
            </a:r>
            <a:r>
              <a:rPr b="1" lang="en-GB" sz="1200"/>
              <a:t> 21</a:t>
            </a:r>
            <a:r>
              <a:rPr lang="en-GB" sz="1200"/>
              <a:t> o </a:t>
            </a:r>
            <a:r>
              <a:rPr b="1" lang="en-GB" sz="1200"/>
              <a:t>23</a:t>
            </a:r>
            <a:r>
              <a:rPr lang="en-GB" sz="1200"/>
              <a:t> cañas. De esta forma, la escala se amplía dotando al instrumento con registros Malta-Ch'uli, Zanka-Malta, etc.</a:t>
            </a:r>
            <a:endParaRPr sz="1200"/>
          </a:p>
          <a:p>
            <a:pPr indent="0" lvl="0" marL="0" rtl="0" algn="l">
              <a:lnSpc>
                <a:spcPct val="115000"/>
              </a:lnSpc>
              <a:spcBef>
                <a:spcPts val="0"/>
              </a:spcBef>
              <a:spcAft>
                <a:spcPts val="0"/>
              </a:spcAft>
              <a:buNone/>
            </a:pPr>
            <a:r>
              <a:rPr lang="en-GB" sz="1200"/>
              <a:t>Es también usual encontrar Toyos o Zankas en los que se refuerza su escala aumentando en dos tubos su registro más grave.</a:t>
            </a:r>
            <a:endParaRPr sz="1200"/>
          </a:p>
          <a:p>
            <a:pPr indent="0" lvl="0" marL="0" rtl="0" algn="l">
              <a:lnSpc>
                <a:spcPct val="115000"/>
              </a:lnSpc>
              <a:spcBef>
                <a:spcPts val="0"/>
              </a:spcBef>
              <a:spcAft>
                <a:spcPts val="0"/>
              </a:spcAft>
              <a:buNone/>
            </a:pPr>
            <a:r>
              <a:rPr lang="en-GB" sz="1200"/>
              <a:t>Las afinaciones de las Zampoñas más utilizadas son las de </a:t>
            </a:r>
            <a:r>
              <a:rPr b="1" lang="en-GB" sz="1200"/>
              <a:t>MI</a:t>
            </a:r>
            <a:r>
              <a:rPr lang="en-GB" sz="1200"/>
              <a:t> y </a:t>
            </a:r>
            <a:r>
              <a:rPr b="1" lang="en-GB" sz="1200"/>
              <a:t>LA</a:t>
            </a:r>
            <a:r>
              <a:rPr lang="en-GB" sz="1200"/>
              <a:t>, aunque pueden haber en RE, SOL, e inclusive Zampoñas </a:t>
            </a:r>
            <a:r>
              <a:rPr b="1" lang="en-GB" sz="1200"/>
              <a:t>Cromáticas</a:t>
            </a:r>
            <a:r>
              <a:rPr lang="en-GB" sz="1200"/>
              <a:t> con 2 o 3 hileras de tubos o cañas.</a:t>
            </a:r>
            <a:endParaRPr sz="1200"/>
          </a:p>
        </p:txBody>
      </p:sp>
      <p:pic>
        <p:nvPicPr>
          <p:cNvPr id="190" name="Google Shape;190;p22"/>
          <p:cNvPicPr preferRelativeResize="0"/>
          <p:nvPr/>
        </p:nvPicPr>
        <p:blipFill>
          <a:blip r:embed="rId3">
            <a:alphaModFix/>
          </a:blip>
          <a:stretch>
            <a:fillRect/>
          </a:stretch>
        </p:blipFill>
        <p:spPr>
          <a:xfrm>
            <a:off x="124775" y="3083413"/>
            <a:ext cx="4727875" cy="1512443"/>
          </a:xfrm>
          <a:prstGeom prst="rect">
            <a:avLst/>
          </a:prstGeom>
          <a:noFill/>
          <a:ln>
            <a:noFill/>
          </a:ln>
        </p:spPr>
      </p:pic>
      <p:pic>
        <p:nvPicPr>
          <p:cNvPr id="191" name="Google Shape;191;p22"/>
          <p:cNvPicPr preferRelativeResize="0"/>
          <p:nvPr/>
        </p:nvPicPr>
        <p:blipFill>
          <a:blip r:embed="rId4">
            <a:alphaModFix/>
          </a:blip>
          <a:stretch>
            <a:fillRect/>
          </a:stretch>
        </p:blipFill>
        <p:spPr>
          <a:xfrm>
            <a:off x="4852650" y="2820650"/>
            <a:ext cx="4224775" cy="2278075"/>
          </a:xfrm>
          <a:prstGeom prst="rect">
            <a:avLst/>
          </a:prstGeom>
          <a:noFill/>
          <a:ln>
            <a:noFill/>
          </a:ln>
        </p:spPr>
      </p:pic>
      <p:sp>
        <p:nvSpPr>
          <p:cNvPr id="192" name="Google Shape;192;p22"/>
          <p:cNvSpPr txBox="1"/>
          <p:nvPr/>
        </p:nvSpPr>
        <p:spPr>
          <a:xfrm>
            <a:off x="-4261" y="4891789"/>
            <a:ext cx="2703600" cy="252000"/>
          </a:xfrm>
          <a:prstGeom prst="rect">
            <a:avLst/>
          </a:prstGeom>
          <a:solidFill>
            <a:srgbClr val="000000"/>
          </a:solidFill>
          <a:ln>
            <a:noFill/>
          </a:ln>
        </p:spPr>
        <p:txBody>
          <a:bodyPr anchorCtr="0" anchor="ctr" bIns="0" lIns="36000" spcFirstLastPara="1" rIns="36000" wrap="square" tIns="0">
            <a:noAutofit/>
          </a:bodyPr>
          <a:lstStyle/>
          <a:p>
            <a:pPr indent="0" lvl="0" marL="0" rtl="0" algn="l">
              <a:spcBef>
                <a:spcPts val="0"/>
              </a:spcBef>
              <a:spcAft>
                <a:spcPts val="0"/>
              </a:spcAft>
              <a:buNone/>
            </a:pPr>
            <a:r>
              <a:rPr lang="en-GB" sz="800">
                <a:solidFill>
                  <a:srgbClr val="FFFFFF"/>
                </a:solidFill>
              </a:rPr>
              <a:t>Roger Carhuatocto ~ Barcelona - Cardedeu ~ 01.02.2019</a:t>
            </a:r>
            <a:endParaRPr sz="80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23"/>
          <p:cNvSpPr txBox="1"/>
          <p:nvPr>
            <p:ph type="title"/>
          </p:nvPr>
        </p:nvSpPr>
        <p:spPr>
          <a:xfrm>
            <a:off x="311700" y="445025"/>
            <a:ext cx="4024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3</a:t>
            </a:r>
            <a:r>
              <a:rPr lang="en-GB"/>
              <a:t>. Zampoña / Siku (4/4) </a:t>
            </a:r>
            <a:endParaRPr/>
          </a:p>
        </p:txBody>
      </p:sp>
      <p:sp>
        <p:nvSpPr>
          <p:cNvPr id="198" name="Google Shape;198;p23"/>
          <p:cNvSpPr txBox="1"/>
          <p:nvPr/>
        </p:nvSpPr>
        <p:spPr>
          <a:xfrm>
            <a:off x="457100" y="1005500"/>
            <a:ext cx="3836700" cy="162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00"/>
              <a:t>Técnica musical</a:t>
            </a:r>
            <a:r>
              <a:rPr b="1" lang="en-GB" sz="1200"/>
              <a:t>:</a:t>
            </a:r>
            <a:endParaRPr b="1" sz="1200"/>
          </a:p>
          <a:p>
            <a:pPr indent="-304800" lvl="0" marL="457200" rtl="0" algn="l">
              <a:lnSpc>
                <a:spcPct val="115000"/>
              </a:lnSpc>
              <a:spcBef>
                <a:spcPts val="0"/>
              </a:spcBef>
              <a:spcAft>
                <a:spcPts val="0"/>
              </a:spcAft>
              <a:buClr>
                <a:schemeClr val="dk1"/>
              </a:buClr>
              <a:buSzPts val="1200"/>
              <a:buChar char="●"/>
            </a:pPr>
            <a:r>
              <a:rPr lang="en-GB" sz="1200">
                <a:solidFill>
                  <a:schemeClr val="dk1"/>
                </a:solidFill>
              </a:rPr>
              <a:t>El ejecutante de Siku se llama </a:t>
            </a:r>
            <a:r>
              <a:rPr b="1" lang="en-GB" sz="1200">
                <a:solidFill>
                  <a:schemeClr val="dk1"/>
                </a:solidFill>
              </a:rPr>
              <a:t>Sikuri</a:t>
            </a:r>
            <a:r>
              <a:rPr lang="en-GB" sz="1200">
                <a:solidFill>
                  <a:schemeClr val="dk1"/>
                </a:solidFill>
              </a:rPr>
              <a:t>. El grupo de ejecutantes de Sikus se denomina banda de </a:t>
            </a:r>
            <a:r>
              <a:rPr b="1" lang="en-GB" sz="1200">
                <a:solidFill>
                  <a:schemeClr val="dk1"/>
                </a:solidFill>
              </a:rPr>
              <a:t>Sikuris</a:t>
            </a:r>
            <a:r>
              <a:rPr lang="en-GB" sz="1200">
                <a:solidFill>
                  <a:schemeClr val="dk1"/>
                </a:solidFill>
              </a:rPr>
              <a: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GB" sz="1200">
                <a:solidFill>
                  <a:schemeClr val="dk1"/>
                </a:solidFill>
              </a:rPr>
              <a:t>Originalmente en la comunidades nativas el Siku </a:t>
            </a:r>
            <a:r>
              <a:rPr b="1" lang="en-GB" sz="1200">
                <a:solidFill>
                  <a:schemeClr val="dk1"/>
                </a:solidFill>
              </a:rPr>
              <a:t>se ejecuta en pareja</a:t>
            </a:r>
            <a:r>
              <a:rPr lang="en-GB" sz="1200">
                <a:solidFill>
                  <a:schemeClr val="dk1"/>
                </a:solidFill>
              </a:rPr>
              <a:t> representando una </a:t>
            </a:r>
            <a:r>
              <a:rPr b="1" lang="en-GB" sz="1200">
                <a:solidFill>
                  <a:schemeClr val="dk1"/>
                </a:solidFill>
              </a:rPr>
              <a:t>Conversación</a:t>
            </a:r>
            <a:r>
              <a:rPr lang="en-GB" sz="1200">
                <a:solidFill>
                  <a:schemeClr val="dk1"/>
                </a:solidFill>
              </a:rPr>
              <a:t> o </a:t>
            </a:r>
            <a:r>
              <a:rPr b="1" lang="en-GB" sz="1200">
                <a:solidFill>
                  <a:schemeClr val="dk1"/>
                </a:solidFill>
              </a:rPr>
              <a:t>Diálogo</a:t>
            </a:r>
            <a:r>
              <a:rPr lang="en-GB" sz="1200">
                <a:solidFill>
                  <a:schemeClr val="dk1"/>
                </a:solidFill>
              </a:rPr>
              <a:t>, esta técnica se llama </a:t>
            </a:r>
            <a:r>
              <a:rPr b="1" lang="en-GB" sz="1200">
                <a:solidFill>
                  <a:schemeClr val="dk1"/>
                </a:solidFill>
              </a:rPr>
              <a:t>TRENZADO</a:t>
            </a:r>
            <a:r>
              <a:rPr lang="en-GB"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t/>
            </a:r>
            <a:endParaRPr b="1" sz="1200"/>
          </a:p>
          <a:p>
            <a:pPr indent="0" lvl="0" marL="0" rtl="0" algn="l">
              <a:lnSpc>
                <a:spcPct val="115000"/>
              </a:lnSpc>
              <a:spcBef>
                <a:spcPts val="0"/>
              </a:spcBef>
              <a:spcAft>
                <a:spcPts val="0"/>
              </a:spcAft>
              <a:buNone/>
            </a:pPr>
            <a:r>
              <a:t/>
            </a:r>
            <a:endParaRPr sz="1200"/>
          </a:p>
        </p:txBody>
      </p:sp>
      <p:pic>
        <p:nvPicPr>
          <p:cNvPr id="199" name="Google Shape;199;p23"/>
          <p:cNvPicPr preferRelativeResize="0"/>
          <p:nvPr/>
        </p:nvPicPr>
        <p:blipFill>
          <a:blip r:embed="rId3">
            <a:alphaModFix/>
          </a:blip>
          <a:stretch>
            <a:fillRect/>
          </a:stretch>
        </p:blipFill>
        <p:spPr>
          <a:xfrm>
            <a:off x="4569000" y="708050"/>
            <a:ext cx="2001564" cy="1331950"/>
          </a:xfrm>
          <a:prstGeom prst="rect">
            <a:avLst/>
          </a:prstGeom>
          <a:noFill/>
          <a:ln>
            <a:noFill/>
          </a:ln>
        </p:spPr>
      </p:pic>
      <p:pic>
        <p:nvPicPr>
          <p:cNvPr id="200" name="Google Shape;200;p23"/>
          <p:cNvPicPr preferRelativeResize="0"/>
          <p:nvPr/>
        </p:nvPicPr>
        <p:blipFill>
          <a:blip r:embed="rId4">
            <a:alphaModFix/>
          </a:blip>
          <a:stretch>
            <a:fillRect/>
          </a:stretch>
        </p:blipFill>
        <p:spPr>
          <a:xfrm>
            <a:off x="4390049" y="2350315"/>
            <a:ext cx="4577899" cy="2488385"/>
          </a:xfrm>
          <a:prstGeom prst="rect">
            <a:avLst/>
          </a:prstGeom>
          <a:noFill/>
          <a:ln>
            <a:noFill/>
          </a:ln>
        </p:spPr>
      </p:pic>
      <p:pic>
        <p:nvPicPr>
          <p:cNvPr id="201" name="Google Shape;201;p23"/>
          <p:cNvPicPr preferRelativeResize="0"/>
          <p:nvPr/>
        </p:nvPicPr>
        <p:blipFill>
          <a:blip r:embed="rId5">
            <a:alphaModFix/>
          </a:blip>
          <a:stretch>
            <a:fillRect/>
          </a:stretch>
        </p:blipFill>
        <p:spPr>
          <a:xfrm>
            <a:off x="457101" y="2817450"/>
            <a:ext cx="3628150" cy="1879343"/>
          </a:xfrm>
          <a:prstGeom prst="rect">
            <a:avLst/>
          </a:prstGeom>
          <a:noFill/>
          <a:ln cap="flat" cmpd="sng" w="9525">
            <a:solidFill>
              <a:srgbClr val="000000"/>
            </a:solidFill>
            <a:prstDash val="solid"/>
            <a:round/>
            <a:headEnd len="sm" w="sm" type="none"/>
            <a:tailEnd len="sm" w="sm" type="none"/>
          </a:ln>
        </p:spPr>
      </p:pic>
      <p:pic>
        <p:nvPicPr>
          <p:cNvPr id="202" name="Google Shape;202;p23"/>
          <p:cNvPicPr preferRelativeResize="0"/>
          <p:nvPr/>
        </p:nvPicPr>
        <p:blipFill>
          <a:blip r:embed="rId6">
            <a:alphaModFix/>
          </a:blip>
          <a:stretch>
            <a:fillRect/>
          </a:stretch>
        </p:blipFill>
        <p:spPr>
          <a:xfrm>
            <a:off x="6646775" y="551879"/>
            <a:ext cx="2297800" cy="1662422"/>
          </a:xfrm>
          <a:prstGeom prst="rect">
            <a:avLst/>
          </a:prstGeom>
          <a:noFill/>
          <a:ln>
            <a:noFill/>
          </a:ln>
        </p:spPr>
      </p:pic>
      <p:sp>
        <p:nvSpPr>
          <p:cNvPr id="203" name="Google Shape;203;p23"/>
          <p:cNvSpPr txBox="1"/>
          <p:nvPr/>
        </p:nvSpPr>
        <p:spPr>
          <a:xfrm>
            <a:off x="6477000" y="4819281"/>
            <a:ext cx="2497500" cy="270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600"/>
              <a:t>https://www.youtube.com/watch?v=haOb0mFJB-w</a:t>
            </a:r>
            <a:endParaRPr sz="600"/>
          </a:p>
        </p:txBody>
      </p:sp>
      <p:sp>
        <p:nvSpPr>
          <p:cNvPr id="204" name="Google Shape;204;p23"/>
          <p:cNvSpPr txBox="1"/>
          <p:nvPr/>
        </p:nvSpPr>
        <p:spPr>
          <a:xfrm>
            <a:off x="457200" y="4660250"/>
            <a:ext cx="3000000" cy="3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600"/>
              <a:t>https://www.youtube.com/watch?v=lmEbunOGn60</a:t>
            </a:r>
            <a:endParaRPr sz="600"/>
          </a:p>
        </p:txBody>
      </p:sp>
      <p:sp>
        <p:nvSpPr>
          <p:cNvPr id="205" name="Google Shape;205;p23"/>
          <p:cNvSpPr txBox="1"/>
          <p:nvPr/>
        </p:nvSpPr>
        <p:spPr>
          <a:xfrm>
            <a:off x="-4261" y="4891789"/>
            <a:ext cx="2703600" cy="252000"/>
          </a:xfrm>
          <a:prstGeom prst="rect">
            <a:avLst/>
          </a:prstGeom>
          <a:solidFill>
            <a:srgbClr val="000000"/>
          </a:solidFill>
          <a:ln>
            <a:noFill/>
          </a:ln>
        </p:spPr>
        <p:txBody>
          <a:bodyPr anchorCtr="0" anchor="ctr" bIns="0" lIns="36000" spcFirstLastPara="1" rIns="36000" wrap="square" tIns="0">
            <a:noAutofit/>
          </a:bodyPr>
          <a:lstStyle/>
          <a:p>
            <a:pPr indent="0" lvl="0" marL="0" rtl="0" algn="l">
              <a:spcBef>
                <a:spcPts val="0"/>
              </a:spcBef>
              <a:spcAft>
                <a:spcPts val="0"/>
              </a:spcAft>
              <a:buNone/>
            </a:pPr>
            <a:r>
              <a:rPr lang="en-GB" sz="800">
                <a:solidFill>
                  <a:srgbClr val="FFFFFF"/>
                </a:solidFill>
              </a:rPr>
              <a:t>Roger Carhuatocto ~ Barcelona - Cardedeu ~ 01.02.2019</a:t>
            </a:r>
            <a:endParaRPr sz="8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24"/>
          <p:cNvSpPr txBox="1"/>
          <p:nvPr>
            <p:ph type="title"/>
          </p:nvPr>
        </p:nvSpPr>
        <p:spPr>
          <a:xfrm>
            <a:off x="311700" y="445025"/>
            <a:ext cx="2084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4</a:t>
            </a:r>
            <a:r>
              <a:rPr lang="en-GB"/>
              <a:t>. Métodos  </a:t>
            </a:r>
            <a:endParaRPr/>
          </a:p>
        </p:txBody>
      </p:sp>
      <p:sp>
        <p:nvSpPr>
          <p:cNvPr id="211" name="Google Shape;211;p24"/>
          <p:cNvSpPr/>
          <p:nvPr/>
        </p:nvSpPr>
        <p:spPr>
          <a:xfrm>
            <a:off x="1773225" y="1735275"/>
            <a:ext cx="216000" cy="504000"/>
          </a:xfrm>
          <a:prstGeom prst="can">
            <a:avLst>
              <a:gd fmla="val 25000" name="adj"/>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4"/>
          <p:cNvSpPr/>
          <p:nvPr/>
        </p:nvSpPr>
        <p:spPr>
          <a:xfrm>
            <a:off x="2011907" y="1735275"/>
            <a:ext cx="216000" cy="648000"/>
          </a:xfrm>
          <a:prstGeom prst="can">
            <a:avLst>
              <a:gd fmla="val 25000" name="adj"/>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4"/>
          <p:cNvSpPr/>
          <p:nvPr/>
        </p:nvSpPr>
        <p:spPr>
          <a:xfrm>
            <a:off x="2250588" y="1735275"/>
            <a:ext cx="216000" cy="792000"/>
          </a:xfrm>
          <a:prstGeom prst="can">
            <a:avLst>
              <a:gd fmla="val 25000" name="adj"/>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4"/>
          <p:cNvSpPr/>
          <p:nvPr/>
        </p:nvSpPr>
        <p:spPr>
          <a:xfrm>
            <a:off x="2489270" y="1735275"/>
            <a:ext cx="216000" cy="1080000"/>
          </a:xfrm>
          <a:prstGeom prst="can">
            <a:avLst>
              <a:gd fmla="val 25000" name="adj"/>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4"/>
          <p:cNvSpPr/>
          <p:nvPr/>
        </p:nvSpPr>
        <p:spPr>
          <a:xfrm>
            <a:off x="2727951" y="1735275"/>
            <a:ext cx="216000" cy="1368000"/>
          </a:xfrm>
          <a:prstGeom prst="can">
            <a:avLst>
              <a:gd fmla="val 25000" name="adj"/>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4"/>
          <p:cNvSpPr/>
          <p:nvPr/>
        </p:nvSpPr>
        <p:spPr>
          <a:xfrm>
            <a:off x="2966633" y="1735275"/>
            <a:ext cx="216000" cy="1656000"/>
          </a:xfrm>
          <a:prstGeom prst="can">
            <a:avLst>
              <a:gd fmla="val 25000" name="adj"/>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4"/>
          <p:cNvSpPr/>
          <p:nvPr/>
        </p:nvSpPr>
        <p:spPr>
          <a:xfrm>
            <a:off x="3205315" y="1735275"/>
            <a:ext cx="216000" cy="1944000"/>
          </a:xfrm>
          <a:prstGeom prst="can">
            <a:avLst>
              <a:gd fmla="val 25000" name="adj"/>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4"/>
          <p:cNvSpPr/>
          <p:nvPr/>
        </p:nvSpPr>
        <p:spPr>
          <a:xfrm>
            <a:off x="1733495" y="1871120"/>
            <a:ext cx="1728000" cy="180000"/>
          </a:xfrm>
          <a:prstGeom prst="flowChartAlternateProcess">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4"/>
          <p:cNvSpPr/>
          <p:nvPr/>
        </p:nvSpPr>
        <p:spPr>
          <a:xfrm>
            <a:off x="1732905" y="1889351"/>
            <a:ext cx="360000" cy="144000"/>
          </a:xfrm>
          <a:prstGeom prst="flowChartDecision">
            <a:avLst/>
          </a:prstGeom>
          <a:no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4"/>
          <p:cNvSpPr/>
          <p:nvPr/>
        </p:nvSpPr>
        <p:spPr>
          <a:xfrm>
            <a:off x="2078032" y="1889351"/>
            <a:ext cx="360000" cy="144000"/>
          </a:xfrm>
          <a:prstGeom prst="flowChartDecision">
            <a:avLst/>
          </a:prstGeom>
          <a:no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4"/>
          <p:cNvSpPr/>
          <p:nvPr/>
        </p:nvSpPr>
        <p:spPr>
          <a:xfrm>
            <a:off x="2418705" y="1889351"/>
            <a:ext cx="360000" cy="144000"/>
          </a:xfrm>
          <a:prstGeom prst="flowChartDecision">
            <a:avLst/>
          </a:prstGeom>
          <a:no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4"/>
          <p:cNvSpPr/>
          <p:nvPr/>
        </p:nvSpPr>
        <p:spPr>
          <a:xfrm>
            <a:off x="2773913" y="1889351"/>
            <a:ext cx="360000" cy="144000"/>
          </a:xfrm>
          <a:prstGeom prst="flowChartDecision">
            <a:avLst/>
          </a:prstGeom>
          <a:no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4"/>
          <p:cNvSpPr/>
          <p:nvPr/>
        </p:nvSpPr>
        <p:spPr>
          <a:xfrm>
            <a:off x="3108958" y="1889351"/>
            <a:ext cx="360000" cy="144000"/>
          </a:xfrm>
          <a:prstGeom prst="flowChartDecision">
            <a:avLst/>
          </a:prstGeom>
          <a:no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4"/>
          <p:cNvSpPr txBox="1"/>
          <p:nvPr/>
        </p:nvSpPr>
        <p:spPr>
          <a:xfrm>
            <a:off x="1711075" y="1273285"/>
            <a:ext cx="2084700" cy="30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1155CC"/>
                </a:solidFill>
                <a:latin typeface="Calibri"/>
                <a:ea typeface="Calibri"/>
                <a:cs typeface="Calibri"/>
                <a:sym typeface="Calibri"/>
              </a:rPr>
              <a:t>SI  SOL</a:t>
            </a:r>
            <a:r>
              <a:rPr b="1" lang="en-GB" sz="1200">
                <a:solidFill>
                  <a:srgbClr val="1155CC"/>
                </a:solidFill>
                <a:latin typeface="Calibri"/>
                <a:ea typeface="Calibri"/>
                <a:cs typeface="Calibri"/>
                <a:sym typeface="Calibri"/>
              </a:rPr>
              <a:t>  MI</a:t>
            </a:r>
            <a:r>
              <a:rPr b="1" lang="en-GB" sz="1200">
                <a:solidFill>
                  <a:srgbClr val="1155CC"/>
                </a:solidFill>
                <a:latin typeface="Calibri"/>
                <a:ea typeface="Calibri"/>
                <a:cs typeface="Calibri"/>
                <a:sym typeface="Calibri"/>
              </a:rPr>
              <a:t>  DO LA FA# RE</a:t>
            </a:r>
            <a:endParaRPr b="1" sz="1200">
              <a:solidFill>
                <a:srgbClr val="1155CC"/>
              </a:solidFill>
              <a:latin typeface="Calibri"/>
              <a:ea typeface="Calibri"/>
              <a:cs typeface="Calibri"/>
              <a:sym typeface="Calibri"/>
            </a:endParaRPr>
          </a:p>
        </p:txBody>
      </p:sp>
      <p:sp>
        <p:nvSpPr>
          <p:cNvPr id="225" name="Google Shape;225;p24"/>
          <p:cNvSpPr txBox="1"/>
          <p:nvPr/>
        </p:nvSpPr>
        <p:spPr>
          <a:xfrm>
            <a:off x="663825" y="1535725"/>
            <a:ext cx="792000" cy="432000"/>
          </a:xfrm>
          <a:prstGeom prst="rect">
            <a:avLst/>
          </a:prstGeom>
          <a:solidFill>
            <a:srgbClr val="1155CC"/>
          </a:solidFill>
          <a:ln>
            <a:noFill/>
          </a:ln>
        </p:spPr>
        <p:txBody>
          <a:bodyPr anchorCtr="0" anchor="ctr" bIns="72000" lIns="72000" spcFirstLastPara="1" rIns="72000" wrap="square" tIns="72000">
            <a:noAutofit/>
          </a:bodyPr>
          <a:lstStyle/>
          <a:p>
            <a:pPr indent="0" lvl="0" marL="0" rtl="0" algn="ctr">
              <a:spcBef>
                <a:spcPts val="0"/>
              </a:spcBef>
              <a:spcAft>
                <a:spcPts val="0"/>
              </a:spcAft>
              <a:buNone/>
            </a:pPr>
            <a:r>
              <a:rPr b="1" lang="en-GB" sz="1800">
                <a:solidFill>
                  <a:srgbClr val="FFFFFF"/>
                </a:solidFill>
                <a:latin typeface="Calibri"/>
                <a:ea typeface="Calibri"/>
                <a:cs typeface="Calibri"/>
                <a:sym typeface="Calibri"/>
              </a:rPr>
              <a:t>ARKA</a:t>
            </a:r>
            <a:endParaRPr b="1" sz="1800">
              <a:solidFill>
                <a:srgbClr val="FFFFFF"/>
              </a:solidFill>
              <a:latin typeface="Calibri"/>
              <a:ea typeface="Calibri"/>
              <a:cs typeface="Calibri"/>
              <a:sym typeface="Calibri"/>
            </a:endParaRPr>
          </a:p>
        </p:txBody>
      </p:sp>
      <p:sp>
        <p:nvSpPr>
          <p:cNvPr id="226" name="Google Shape;226;p24"/>
          <p:cNvSpPr txBox="1"/>
          <p:nvPr/>
        </p:nvSpPr>
        <p:spPr>
          <a:xfrm>
            <a:off x="1711075" y="1967723"/>
            <a:ext cx="2084700" cy="2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1155CC"/>
                </a:solidFill>
                <a:latin typeface="Calibri"/>
                <a:ea typeface="Calibri"/>
                <a:cs typeface="Calibri"/>
                <a:sym typeface="Calibri"/>
              </a:rPr>
              <a:t> 1     2     3    4     5    6     7</a:t>
            </a:r>
            <a:endParaRPr b="1" sz="1200">
              <a:solidFill>
                <a:srgbClr val="1155CC"/>
              </a:solidFill>
              <a:latin typeface="Calibri"/>
              <a:ea typeface="Calibri"/>
              <a:cs typeface="Calibri"/>
              <a:sym typeface="Calibri"/>
            </a:endParaRPr>
          </a:p>
        </p:txBody>
      </p:sp>
      <p:sp>
        <p:nvSpPr>
          <p:cNvPr id="227" name="Google Shape;227;p24"/>
          <p:cNvSpPr txBox="1"/>
          <p:nvPr/>
        </p:nvSpPr>
        <p:spPr>
          <a:xfrm>
            <a:off x="1723025" y="3025875"/>
            <a:ext cx="1603200" cy="432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FF0000"/>
                </a:solidFill>
                <a:latin typeface="Calibri"/>
                <a:ea typeface="Calibri"/>
                <a:cs typeface="Calibri"/>
                <a:sym typeface="Calibri"/>
              </a:rPr>
              <a:t>LA  FA# RE  SI   SOL MI</a:t>
            </a:r>
            <a:endParaRPr b="1" sz="1200">
              <a:solidFill>
                <a:srgbClr val="FF0000"/>
              </a:solidFill>
              <a:latin typeface="Calibri"/>
              <a:ea typeface="Calibri"/>
              <a:cs typeface="Calibri"/>
              <a:sym typeface="Calibri"/>
            </a:endParaRPr>
          </a:p>
        </p:txBody>
      </p:sp>
      <p:sp>
        <p:nvSpPr>
          <p:cNvPr id="228" name="Google Shape;228;p24"/>
          <p:cNvSpPr txBox="1"/>
          <p:nvPr/>
        </p:nvSpPr>
        <p:spPr>
          <a:xfrm>
            <a:off x="663813" y="3162675"/>
            <a:ext cx="792000" cy="432000"/>
          </a:xfrm>
          <a:prstGeom prst="rect">
            <a:avLst/>
          </a:prstGeom>
          <a:solidFill>
            <a:srgbClr val="FF0000"/>
          </a:solidFill>
          <a:ln>
            <a:noFill/>
          </a:ln>
        </p:spPr>
        <p:txBody>
          <a:bodyPr anchorCtr="0" anchor="ctr" bIns="72000" lIns="72000" spcFirstLastPara="1" rIns="72000" wrap="square" tIns="72000">
            <a:noAutofit/>
          </a:bodyPr>
          <a:lstStyle/>
          <a:p>
            <a:pPr indent="0" lvl="0" marL="0" rtl="0" algn="ctr">
              <a:spcBef>
                <a:spcPts val="0"/>
              </a:spcBef>
              <a:spcAft>
                <a:spcPts val="0"/>
              </a:spcAft>
              <a:buNone/>
            </a:pPr>
            <a:r>
              <a:rPr b="1" lang="en-GB" sz="1800">
                <a:solidFill>
                  <a:srgbClr val="FFFFFF"/>
                </a:solidFill>
                <a:latin typeface="Calibri"/>
                <a:ea typeface="Calibri"/>
                <a:cs typeface="Calibri"/>
                <a:sym typeface="Calibri"/>
              </a:rPr>
              <a:t>IRA</a:t>
            </a:r>
            <a:endParaRPr b="1" sz="1800">
              <a:solidFill>
                <a:srgbClr val="FFFFFF"/>
              </a:solidFill>
              <a:latin typeface="Calibri"/>
              <a:ea typeface="Calibri"/>
              <a:cs typeface="Calibri"/>
              <a:sym typeface="Calibri"/>
            </a:endParaRPr>
          </a:p>
        </p:txBody>
      </p:sp>
      <p:sp>
        <p:nvSpPr>
          <p:cNvPr id="229" name="Google Shape;229;p24"/>
          <p:cNvSpPr/>
          <p:nvPr/>
        </p:nvSpPr>
        <p:spPr>
          <a:xfrm>
            <a:off x="1793388" y="3335475"/>
            <a:ext cx="216000" cy="504000"/>
          </a:xfrm>
          <a:prstGeom prst="can">
            <a:avLst>
              <a:gd fmla="val 25000" name="adj"/>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4"/>
          <p:cNvSpPr/>
          <p:nvPr/>
        </p:nvSpPr>
        <p:spPr>
          <a:xfrm>
            <a:off x="2032070" y="3335475"/>
            <a:ext cx="216000" cy="648000"/>
          </a:xfrm>
          <a:prstGeom prst="can">
            <a:avLst>
              <a:gd fmla="val 25000" name="adj"/>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4"/>
          <p:cNvSpPr/>
          <p:nvPr/>
        </p:nvSpPr>
        <p:spPr>
          <a:xfrm>
            <a:off x="2270751" y="3335475"/>
            <a:ext cx="216000" cy="792000"/>
          </a:xfrm>
          <a:prstGeom prst="can">
            <a:avLst>
              <a:gd fmla="val 25000" name="adj"/>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4"/>
          <p:cNvSpPr/>
          <p:nvPr/>
        </p:nvSpPr>
        <p:spPr>
          <a:xfrm>
            <a:off x="2509433" y="3335475"/>
            <a:ext cx="216000" cy="1080000"/>
          </a:xfrm>
          <a:prstGeom prst="can">
            <a:avLst>
              <a:gd fmla="val 25000" name="adj"/>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4"/>
          <p:cNvSpPr/>
          <p:nvPr/>
        </p:nvSpPr>
        <p:spPr>
          <a:xfrm>
            <a:off x="2748115" y="3335475"/>
            <a:ext cx="216000" cy="1368000"/>
          </a:xfrm>
          <a:prstGeom prst="can">
            <a:avLst>
              <a:gd fmla="val 25000" name="adj"/>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4"/>
          <p:cNvSpPr/>
          <p:nvPr/>
        </p:nvSpPr>
        <p:spPr>
          <a:xfrm>
            <a:off x="2986796" y="3335475"/>
            <a:ext cx="216000" cy="1656000"/>
          </a:xfrm>
          <a:prstGeom prst="can">
            <a:avLst>
              <a:gd fmla="val 25000" name="adj"/>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4"/>
          <p:cNvSpPr/>
          <p:nvPr/>
        </p:nvSpPr>
        <p:spPr>
          <a:xfrm>
            <a:off x="1753658" y="3471320"/>
            <a:ext cx="1476000" cy="180000"/>
          </a:xfrm>
          <a:prstGeom prst="flowChartAlternateProcess">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4"/>
          <p:cNvSpPr/>
          <p:nvPr/>
        </p:nvSpPr>
        <p:spPr>
          <a:xfrm>
            <a:off x="1753068" y="3489551"/>
            <a:ext cx="360000" cy="144000"/>
          </a:xfrm>
          <a:prstGeom prst="flowChartDecision">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4"/>
          <p:cNvSpPr/>
          <p:nvPr/>
        </p:nvSpPr>
        <p:spPr>
          <a:xfrm>
            <a:off x="2122805" y="3489551"/>
            <a:ext cx="360000" cy="144000"/>
          </a:xfrm>
          <a:prstGeom prst="flowChartDecision">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4"/>
          <p:cNvSpPr/>
          <p:nvPr/>
        </p:nvSpPr>
        <p:spPr>
          <a:xfrm>
            <a:off x="2488089" y="3489551"/>
            <a:ext cx="360000" cy="144000"/>
          </a:xfrm>
          <a:prstGeom prst="flowChartDecision">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4"/>
          <p:cNvSpPr/>
          <p:nvPr/>
        </p:nvSpPr>
        <p:spPr>
          <a:xfrm>
            <a:off x="2859703" y="3489551"/>
            <a:ext cx="360000" cy="144000"/>
          </a:xfrm>
          <a:prstGeom prst="flowChartDecision">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4"/>
          <p:cNvSpPr txBox="1"/>
          <p:nvPr/>
        </p:nvSpPr>
        <p:spPr>
          <a:xfrm>
            <a:off x="1731238" y="3566838"/>
            <a:ext cx="1516500" cy="2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FF0000"/>
                </a:solidFill>
                <a:latin typeface="Calibri"/>
                <a:ea typeface="Calibri"/>
                <a:cs typeface="Calibri"/>
                <a:sym typeface="Calibri"/>
              </a:rPr>
              <a:t> 1     2     3    4     5    6    </a:t>
            </a:r>
            <a:endParaRPr b="1" sz="1200">
              <a:solidFill>
                <a:srgbClr val="FF0000"/>
              </a:solidFill>
              <a:latin typeface="Calibri"/>
              <a:ea typeface="Calibri"/>
              <a:cs typeface="Calibri"/>
              <a:sym typeface="Calibri"/>
            </a:endParaRPr>
          </a:p>
        </p:txBody>
      </p:sp>
      <p:pic>
        <p:nvPicPr>
          <p:cNvPr id="241" name="Google Shape;241;p24"/>
          <p:cNvPicPr preferRelativeResize="0"/>
          <p:nvPr/>
        </p:nvPicPr>
        <p:blipFill>
          <a:blip r:embed="rId3">
            <a:alphaModFix/>
          </a:blip>
          <a:stretch>
            <a:fillRect/>
          </a:stretch>
        </p:blipFill>
        <p:spPr>
          <a:xfrm>
            <a:off x="4881023" y="128796"/>
            <a:ext cx="3817150" cy="4969025"/>
          </a:xfrm>
          <a:prstGeom prst="rect">
            <a:avLst/>
          </a:prstGeom>
          <a:noFill/>
          <a:ln>
            <a:noFill/>
          </a:ln>
        </p:spPr>
      </p:pic>
      <p:sp>
        <p:nvSpPr>
          <p:cNvPr id="242" name="Google Shape;242;p24"/>
          <p:cNvSpPr txBox="1"/>
          <p:nvPr/>
        </p:nvSpPr>
        <p:spPr>
          <a:xfrm>
            <a:off x="310450" y="947900"/>
            <a:ext cx="3069900" cy="36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t>1) </a:t>
            </a:r>
            <a:r>
              <a:rPr b="1" lang="en-GB"/>
              <a:t>Notación Cifrada Numérica</a:t>
            </a:r>
            <a:endParaRPr b="1"/>
          </a:p>
        </p:txBody>
      </p:sp>
      <p:sp>
        <p:nvSpPr>
          <p:cNvPr id="243" name="Google Shape;243;p24"/>
          <p:cNvSpPr txBox="1"/>
          <p:nvPr/>
        </p:nvSpPr>
        <p:spPr>
          <a:xfrm>
            <a:off x="614100" y="1992925"/>
            <a:ext cx="977400" cy="432000"/>
          </a:xfrm>
          <a:prstGeom prst="rect">
            <a:avLst/>
          </a:prstGeom>
          <a:noFill/>
          <a:ln>
            <a:noFill/>
          </a:ln>
        </p:spPr>
        <p:txBody>
          <a:bodyPr anchorCtr="0" anchor="ctr" bIns="72000" lIns="72000" spcFirstLastPara="1" rIns="72000" wrap="square" tIns="72000">
            <a:noAutofit/>
          </a:bodyPr>
          <a:lstStyle/>
          <a:p>
            <a:pPr indent="0" lvl="0" marL="0" rtl="0" algn="ctr">
              <a:spcBef>
                <a:spcPts val="0"/>
              </a:spcBef>
              <a:spcAft>
                <a:spcPts val="0"/>
              </a:spcAft>
              <a:buNone/>
            </a:pPr>
            <a:r>
              <a:rPr b="1" lang="en-GB">
                <a:latin typeface="Calibri"/>
                <a:ea typeface="Calibri"/>
                <a:cs typeface="Calibri"/>
                <a:sym typeface="Calibri"/>
              </a:rPr>
              <a:t>“Mujer”</a:t>
            </a:r>
            <a:endParaRPr b="1">
              <a:latin typeface="Calibri"/>
              <a:ea typeface="Calibri"/>
              <a:cs typeface="Calibri"/>
              <a:sym typeface="Calibri"/>
            </a:endParaRPr>
          </a:p>
        </p:txBody>
      </p:sp>
      <p:sp>
        <p:nvSpPr>
          <p:cNvPr id="244" name="Google Shape;244;p24"/>
          <p:cNvSpPr txBox="1"/>
          <p:nvPr/>
        </p:nvSpPr>
        <p:spPr>
          <a:xfrm>
            <a:off x="614100" y="3593125"/>
            <a:ext cx="977400" cy="432000"/>
          </a:xfrm>
          <a:prstGeom prst="rect">
            <a:avLst/>
          </a:prstGeom>
          <a:noFill/>
          <a:ln>
            <a:noFill/>
          </a:ln>
        </p:spPr>
        <p:txBody>
          <a:bodyPr anchorCtr="0" anchor="ctr" bIns="72000" lIns="72000" spcFirstLastPara="1" rIns="72000" wrap="square" tIns="72000">
            <a:noAutofit/>
          </a:bodyPr>
          <a:lstStyle/>
          <a:p>
            <a:pPr indent="0" lvl="0" marL="0" rtl="0" algn="ctr">
              <a:spcBef>
                <a:spcPts val="0"/>
              </a:spcBef>
              <a:spcAft>
                <a:spcPts val="0"/>
              </a:spcAft>
              <a:buNone/>
            </a:pPr>
            <a:r>
              <a:rPr b="1" lang="en-GB">
                <a:latin typeface="Calibri"/>
                <a:ea typeface="Calibri"/>
                <a:cs typeface="Calibri"/>
                <a:sym typeface="Calibri"/>
              </a:rPr>
              <a:t>“Hombre”</a:t>
            </a:r>
            <a:endParaRPr b="1">
              <a:latin typeface="Calibri"/>
              <a:ea typeface="Calibri"/>
              <a:cs typeface="Calibri"/>
              <a:sym typeface="Calibri"/>
            </a:endParaRPr>
          </a:p>
        </p:txBody>
      </p:sp>
      <p:cxnSp>
        <p:nvCxnSpPr>
          <p:cNvPr id="245" name="Google Shape;245;p24"/>
          <p:cNvCxnSpPr/>
          <p:nvPr/>
        </p:nvCxnSpPr>
        <p:spPr>
          <a:xfrm>
            <a:off x="7537141" y="509419"/>
            <a:ext cx="402000" cy="3600"/>
          </a:xfrm>
          <a:prstGeom prst="straightConnector1">
            <a:avLst/>
          </a:prstGeom>
          <a:noFill/>
          <a:ln cap="flat" cmpd="sng" w="28575">
            <a:solidFill>
              <a:srgbClr val="1155CC"/>
            </a:solidFill>
            <a:prstDash val="solid"/>
            <a:round/>
            <a:headEnd len="med" w="med" type="none"/>
            <a:tailEnd len="med" w="med" type="stealth"/>
          </a:ln>
        </p:spPr>
      </p:cxnSp>
      <p:sp>
        <p:nvSpPr>
          <p:cNvPr id="246" name="Google Shape;246;p24"/>
          <p:cNvSpPr txBox="1"/>
          <p:nvPr/>
        </p:nvSpPr>
        <p:spPr>
          <a:xfrm>
            <a:off x="7939141" y="439219"/>
            <a:ext cx="494400" cy="144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GB" sz="1200">
                <a:solidFill>
                  <a:srgbClr val="1155CC"/>
                </a:solidFill>
                <a:latin typeface="Calibri"/>
                <a:ea typeface="Calibri"/>
                <a:cs typeface="Calibri"/>
                <a:sym typeface="Calibri"/>
              </a:rPr>
              <a:t>ARKA</a:t>
            </a:r>
            <a:endParaRPr b="1" sz="1200">
              <a:solidFill>
                <a:srgbClr val="1155CC"/>
              </a:solidFill>
              <a:latin typeface="Calibri"/>
              <a:ea typeface="Calibri"/>
              <a:cs typeface="Calibri"/>
              <a:sym typeface="Calibri"/>
            </a:endParaRPr>
          </a:p>
        </p:txBody>
      </p:sp>
      <p:cxnSp>
        <p:nvCxnSpPr>
          <p:cNvPr id="247" name="Google Shape;247;p24"/>
          <p:cNvCxnSpPr/>
          <p:nvPr/>
        </p:nvCxnSpPr>
        <p:spPr>
          <a:xfrm>
            <a:off x="7537141" y="738019"/>
            <a:ext cx="402000" cy="3600"/>
          </a:xfrm>
          <a:prstGeom prst="straightConnector1">
            <a:avLst/>
          </a:prstGeom>
          <a:noFill/>
          <a:ln cap="flat" cmpd="sng" w="28575">
            <a:solidFill>
              <a:srgbClr val="FF0000"/>
            </a:solidFill>
            <a:prstDash val="solid"/>
            <a:round/>
            <a:headEnd len="med" w="med" type="none"/>
            <a:tailEnd len="med" w="med" type="stealth"/>
          </a:ln>
        </p:spPr>
      </p:cxnSp>
      <p:sp>
        <p:nvSpPr>
          <p:cNvPr id="248" name="Google Shape;248;p24"/>
          <p:cNvSpPr txBox="1"/>
          <p:nvPr/>
        </p:nvSpPr>
        <p:spPr>
          <a:xfrm>
            <a:off x="7939141" y="667819"/>
            <a:ext cx="494400" cy="144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GB" sz="1200">
                <a:solidFill>
                  <a:srgbClr val="FF0000"/>
                </a:solidFill>
                <a:latin typeface="Calibri"/>
                <a:ea typeface="Calibri"/>
                <a:cs typeface="Calibri"/>
                <a:sym typeface="Calibri"/>
              </a:rPr>
              <a:t>IRA</a:t>
            </a:r>
            <a:endParaRPr b="1" sz="1200">
              <a:solidFill>
                <a:srgbClr val="FF0000"/>
              </a:solidFill>
              <a:latin typeface="Calibri"/>
              <a:ea typeface="Calibri"/>
              <a:cs typeface="Calibri"/>
              <a:sym typeface="Calibri"/>
            </a:endParaRPr>
          </a:p>
        </p:txBody>
      </p:sp>
      <p:sp>
        <p:nvSpPr>
          <p:cNvPr id="249" name="Google Shape;249;p24"/>
          <p:cNvSpPr txBox="1"/>
          <p:nvPr/>
        </p:nvSpPr>
        <p:spPr>
          <a:xfrm>
            <a:off x="-4261" y="4891789"/>
            <a:ext cx="2703600" cy="252000"/>
          </a:xfrm>
          <a:prstGeom prst="rect">
            <a:avLst/>
          </a:prstGeom>
          <a:solidFill>
            <a:srgbClr val="000000"/>
          </a:solidFill>
          <a:ln>
            <a:noFill/>
          </a:ln>
        </p:spPr>
        <p:txBody>
          <a:bodyPr anchorCtr="0" anchor="ctr" bIns="0" lIns="36000" spcFirstLastPara="1" rIns="36000" wrap="square" tIns="0">
            <a:noAutofit/>
          </a:bodyPr>
          <a:lstStyle/>
          <a:p>
            <a:pPr indent="0" lvl="0" marL="0" rtl="0" algn="l">
              <a:spcBef>
                <a:spcPts val="0"/>
              </a:spcBef>
              <a:spcAft>
                <a:spcPts val="0"/>
              </a:spcAft>
              <a:buNone/>
            </a:pPr>
            <a:r>
              <a:rPr lang="en-GB" sz="800">
                <a:solidFill>
                  <a:srgbClr val="FFFFFF"/>
                </a:solidFill>
              </a:rPr>
              <a:t>Roger Carhuatocto ~ Barcelona - Cardedeu ~ 01.02.2019</a:t>
            </a:r>
            <a:endParaRPr sz="8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cxnSp>
        <p:nvCxnSpPr>
          <p:cNvPr id="254" name="Google Shape;254;p25"/>
          <p:cNvCxnSpPr/>
          <p:nvPr/>
        </p:nvCxnSpPr>
        <p:spPr>
          <a:xfrm flipH="1">
            <a:off x="8072810" y="2404847"/>
            <a:ext cx="3600" cy="2412000"/>
          </a:xfrm>
          <a:prstGeom prst="straightConnector1">
            <a:avLst/>
          </a:prstGeom>
          <a:noFill/>
          <a:ln cap="flat" cmpd="sng" w="9525">
            <a:solidFill>
              <a:schemeClr val="dk2"/>
            </a:solidFill>
            <a:prstDash val="lgDash"/>
            <a:round/>
            <a:headEnd len="med" w="med" type="none"/>
            <a:tailEnd len="med" w="med" type="none"/>
          </a:ln>
        </p:spPr>
      </p:cxnSp>
      <p:cxnSp>
        <p:nvCxnSpPr>
          <p:cNvPr id="255" name="Google Shape;255;p25"/>
          <p:cNvCxnSpPr/>
          <p:nvPr/>
        </p:nvCxnSpPr>
        <p:spPr>
          <a:xfrm flipH="1">
            <a:off x="4218807" y="2404847"/>
            <a:ext cx="3600" cy="1008000"/>
          </a:xfrm>
          <a:prstGeom prst="straightConnector1">
            <a:avLst/>
          </a:prstGeom>
          <a:noFill/>
          <a:ln cap="flat" cmpd="sng" w="9525">
            <a:solidFill>
              <a:schemeClr val="dk2"/>
            </a:solidFill>
            <a:prstDash val="lgDash"/>
            <a:round/>
            <a:headEnd len="med" w="med" type="none"/>
            <a:tailEnd len="med" w="med" type="none"/>
          </a:ln>
        </p:spPr>
      </p:cxnSp>
      <p:sp>
        <p:nvSpPr>
          <p:cNvPr id="256" name="Google Shape;256;p25"/>
          <p:cNvSpPr/>
          <p:nvPr/>
        </p:nvSpPr>
        <p:spPr>
          <a:xfrm>
            <a:off x="3246099" y="2420600"/>
            <a:ext cx="957600" cy="360000"/>
          </a:xfrm>
          <a:prstGeom prst="rightArrow">
            <a:avLst>
              <a:gd fmla="val 50000" name="adj1"/>
              <a:gd fmla="val 5000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
        <p:nvSpPr>
          <p:cNvPr id="257" name="Google Shape;257;p25"/>
          <p:cNvSpPr/>
          <p:nvPr/>
        </p:nvSpPr>
        <p:spPr>
          <a:xfrm>
            <a:off x="4243475" y="2424650"/>
            <a:ext cx="3800400" cy="360000"/>
          </a:xfrm>
          <a:prstGeom prst="leftRightArrow">
            <a:avLst>
              <a:gd fmla="val 50000" name="adj1"/>
              <a:gd fmla="val 5000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5"/>
          <p:cNvSpPr/>
          <p:nvPr/>
        </p:nvSpPr>
        <p:spPr>
          <a:xfrm>
            <a:off x="3246100" y="3492877"/>
            <a:ext cx="5760000" cy="9156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5"/>
          <p:cNvSpPr txBox="1"/>
          <p:nvPr>
            <p:ph type="title"/>
          </p:nvPr>
        </p:nvSpPr>
        <p:spPr>
          <a:xfrm>
            <a:off x="311700" y="445025"/>
            <a:ext cx="415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4. Métodos  </a:t>
            </a:r>
            <a:endParaRPr/>
          </a:p>
        </p:txBody>
      </p:sp>
      <p:sp>
        <p:nvSpPr>
          <p:cNvPr id="260" name="Google Shape;260;p25"/>
          <p:cNvSpPr/>
          <p:nvPr/>
        </p:nvSpPr>
        <p:spPr>
          <a:xfrm>
            <a:off x="1316025" y="1735275"/>
            <a:ext cx="216000" cy="504000"/>
          </a:xfrm>
          <a:prstGeom prst="can">
            <a:avLst>
              <a:gd fmla="val 25000" name="adj"/>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5"/>
          <p:cNvSpPr/>
          <p:nvPr/>
        </p:nvSpPr>
        <p:spPr>
          <a:xfrm>
            <a:off x="1554707" y="1735275"/>
            <a:ext cx="216000" cy="648000"/>
          </a:xfrm>
          <a:prstGeom prst="can">
            <a:avLst>
              <a:gd fmla="val 25000" name="adj"/>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5"/>
          <p:cNvSpPr/>
          <p:nvPr/>
        </p:nvSpPr>
        <p:spPr>
          <a:xfrm>
            <a:off x="1793388" y="1735275"/>
            <a:ext cx="216000" cy="792000"/>
          </a:xfrm>
          <a:prstGeom prst="can">
            <a:avLst>
              <a:gd fmla="val 25000" name="adj"/>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5"/>
          <p:cNvSpPr/>
          <p:nvPr/>
        </p:nvSpPr>
        <p:spPr>
          <a:xfrm>
            <a:off x="2032070" y="1735275"/>
            <a:ext cx="216000" cy="1080000"/>
          </a:xfrm>
          <a:prstGeom prst="can">
            <a:avLst>
              <a:gd fmla="val 25000" name="adj"/>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5"/>
          <p:cNvSpPr/>
          <p:nvPr/>
        </p:nvSpPr>
        <p:spPr>
          <a:xfrm>
            <a:off x="2270751" y="1735275"/>
            <a:ext cx="216000" cy="1368000"/>
          </a:xfrm>
          <a:prstGeom prst="can">
            <a:avLst>
              <a:gd fmla="val 25000" name="adj"/>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5"/>
          <p:cNvSpPr/>
          <p:nvPr/>
        </p:nvSpPr>
        <p:spPr>
          <a:xfrm>
            <a:off x="2509433" y="1735275"/>
            <a:ext cx="216000" cy="1656000"/>
          </a:xfrm>
          <a:prstGeom prst="can">
            <a:avLst>
              <a:gd fmla="val 25000" name="adj"/>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5"/>
          <p:cNvSpPr/>
          <p:nvPr/>
        </p:nvSpPr>
        <p:spPr>
          <a:xfrm>
            <a:off x="2748115" y="1735275"/>
            <a:ext cx="216000" cy="1944000"/>
          </a:xfrm>
          <a:prstGeom prst="can">
            <a:avLst>
              <a:gd fmla="val 25000" name="adj"/>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5"/>
          <p:cNvSpPr/>
          <p:nvPr/>
        </p:nvSpPr>
        <p:spPr>
          <a:xfrm>
            <a:off x="1276295" y="1871120"/>
            <a:ext cx="1728000" cy="180000"/>
          </a:xfrm>
          <a:prstGeom prst="flowChartAlternateProcess">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5"/>
          <p:cNvSpPr/>
          <p:nvPr/>
        </p:nvSpPr>
        <p:spPr>
          <a:xfrm>
            <a:off x="1275705" y="1889351"/>
            <a:ext cx="360000" cy="144000"/>
          </a:xfrm>
          <a:prstGeom prst="flowChartDecision">
            <a:avLst/>
          </a:prstGeom>
          <a:no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5"/>
          <p:cNvSpPr/>
          <p:nvPr/>
        </p:nvSpPr>
        <p:spPr>
          <a:xfrm>
            <a:off x="1620832" y="1889351"/>
            <a:ext cx="360000" cy="144000"/>
          </a:xfrm>
          <a:prstGeom prst="flowChartDecision">
            <a:avLst/>
          </a:prstGeom>
          <a:no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5"/>
          <p:cNvSpPr/>
          <p:nvPr/>
        </p:nvSpPr>
        <p:spPr>
          <a:xfrm>
            <a:off x="1961505" y="1889351"/>
            <a:ext cx="360000" cy="144000"/>
          </a:xfrm>
          <a:prstGeom prst="flowChartDecision">
            <a:avLst/>
          </a:prstGeom>
          <a:no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5"/>
          <p:cNvSpPr/>
          <p:nvPr/>
        </p:nvSpPr>
        <p:spPr>
          <a:xfrm>
            <a:off x="2316713" y="1889351"/>
            <a:ext cx="360000" cy="144000"/>
          </a:xfrm>
          <a:prstGeom prst="flowChartDecision">
            <a:avLst/>
          </a:prstGeom>
          <a:no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5"/>
          <p:cNvSpPr/>
          <p:nvPr/>
        </p:nvSpPr>
        <p:spPr>
          <a:xfrm>
            <a:off x="2651758" y="1889351"/>
            <a:ext cx="360000" cy="144000"/>
          </a:xfrm>
          <a:prstGeom prst="flowChartDecision">
            <a:avLst/>
          </a:prstGeom>
          <a:no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5"/>
          <p:cNvSpPr txBox="1"/>
          <p:nvPr/>
        </p:nvSpPr>
        <p:spPr>
          <a:xfrm>
            <a:off x="1253875" y="1425685"/>
            <a:ext cx="2084700" cy="30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1155CC"/>
                </a:solidFill>
                <a:latin typeface="Calibri"/>
                <a:ea typeface="Calibri"/>
                <a:cs typeface="Calibri"/>
                <a:sym typeface="Calibri"/>
              </a:rPr>
              <a:t>SI  SOL  MI  DO LA FA# RE</a:t>
            </a:r>
            <a:endParaRPr b="1" sz="1200">
              <a:solidFill>
                <a:srgbClr val="1155CC"/>
              </a:solidFill>
              <a:latin typeface="Calibri"/>
              <a:ea typeface="Calibri"/>
              <a:cs typeface="Calibri"/>
              <a:sym typeface="Calibri"/>
            </a:endParaRPr>
          </a:p>
        </p:txBody>
      </p:sp>
      <p:sp>
        <p:nvSpPr>
          <p:cNvPr id="274" name="Google Shape;274;p25"/>
          <p:cNvSpPr txBox="1"/>
          <p:nvPr/>
        </p:nvSpPr>
        <p:spPr>
          <a:xfrm>
            <a:off x="206625" y="1535725"/>
            <a:ext cx="792000" cy="432000"/>
          </a:xfrm>
          <a:prstGeom prst="rect">
            <a:avLst/>
          </a:prstGeom>
          <a:solidFill>
            <a:srgbClr val="1155CC"/>
          </a:solidFill>
          <a:ln>
            <a:noFill/>
          </a:ln>
        </p:spPr>
        <p:txBody>
          <a:bodyPr anchorCtr="0" anchor="ctr" bIns="72000" lIns="72000" spcFirstLastPara="1" rIns="72000" wrap="square" tIns="72000">
            <a:noAutofit/>
          </a:bodyPr>
          <a:lstStyle/>
          <a:p>
            <a:pPr indent="0" lvl="0" marL="0" rtl="0" algn="ctr">
              <a:spcBef>
                <a:spcPts val="0"/>
              </a:spcBef>
              <a:spcAft>
                <a:spcPts val="0"/>
              </a:spcAft>
              <a:buNone/>
            </a:pPr>
            <a:r>
              <a:rPr b="1" lang="en-GB" sz="1800">
                <a:solidFill>
                  <a:srgbClr val="FFFFFF"/>
                </a:solidFill>
                <a:latin typeface="Calibri"/>
                <a:ea typeface="Calibri"/>
                <a:cs typeface="Calibri"/>
                <a:sym typeface="Calibri"/>
              </a:rPr>
              <a:t>ARKA</a:t>
            </a:r>
            <a:endParaRPr b="1" sz="1800">
              <a:solidFill>
                <a:srgbClr val="FFFFFF"/>
              </a:solidFill>
              <a:latin typeface="Calibri"/>
              <a:ea typeface="Calibri"/>
              <a:cs typeface="Calibri"/>
              <a:sym typeface="Calibri"/>
            </a:endParaRPr>
          </a:p>
        </p:txBody>
      </p:sp>
      <p:sp>
        <p:nvSpPr>
          <p:cNvPr id="275" name="Google Shape;275;p25"/>
          <p:cNvSpPr txBox="1"/>
          <p:nvPr/>
        </p:nvSpPr>
        <p:spPr>
          <a:xfrm>
            <a:off x="1253875" y="1967723"/>
            <a:ext cx="2084700" cy="2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1155CC"/>
                </a:solidFill>
                <a:latin typeface="Calibri"/>
                <a:ea typeface="Calibri"/>
                <a:cs typeface="Calibri"/>
                <a:sym typeface="Calibri"/>
              </a:rPr>
              <a:t> 1     2     3    4     5    6     7</a:t>
            </a:r>
            <a:endParaRPr b="1" sz="1200">
              <a:solidFill>
                <a:srgbClr val="1155CC"/>
              </a:solidFill>
              <a:latin typeface="Calibri"/>
              <a:ea typeface="Calibri"/>
              <a:cs typeface="Calibri"/>
              <a:sym typeface="Calibri"/>
            </a:endParaRPr>
          </a:p>
        </p:txBody>
      </p:sp>
      <p:sp>
        <p:nvSpPr>
          <p:cNvPr id="276" name="Google Shape;276;p25"/>
          <p:cNvSpPr txBox="1"/>
          <p:nvPr/>
        </p:nvSpPr>
        <p:spPr>
          <a:xfrm>
            <a:off x="1265825" y="2949675"/>
            <a:ext cx="1603200" cy="432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FF0000"/>
                </a:solidFill>
                <a:latin typeface="Calibri"/>
                <a:ea typeface="Calibri"/>
                <a:cs typeface="Calibri"/>
                <a:sym typeface="Calibri"/>
              </a:rPr>
              <a:t>LA  FA# RE  SI   SOL MI</a:t>
            </a:r>
            <a:endParaRPr b="1" sz="1200">
              <a:solidFill>
                <a:srgbClr val="FF0000"/>
              </a:solidFill>
              <a:latin typeface="Calibri"/>
              <a:ea typeface="Calibri"/>
              <a:cs typeface="Calibri"/>
              <a:sym typeface="Calibri"/>
            </a:endParaRPr>
          </a:p>
        </p:txBody>
      </p:sp>
      <p:sp>
        <p:nvSpPr>
          <p:cNvPr id="277" name="Google Shape;277;p25"/>
          <p:cNvSpPr txBox="1"/>
          <p:nvPr/>
        </p:nvSpPr>
        <p:spPr>
          <a:xfrm>
            <a:off x="206613" y="3086475"/>
            <a:ext cx="792000" cy="432000"/>
          </a:xfrm>
          <a:prstGeom prst="rect">
            <a:avLst/>
          </a:prstGeom>
          <a:solidFill>
            <a:srgbClr val="FF0000"/>
          </a:solidFill>
          <a:ln>
            <a:noFill/>
          </a:ln>
        </p:spPr>
        <p:txBody>
          <a:bodyPr anchorCtr="0" anchor="ctr" bIns="72000" lIns="72000" spcFirstLastPara="1" rIns="72000" wrap="square" tIns="72000">
            <a:noAutofit/>
          </a:bodyPr>
          <a:lstStyle/>
          <a:p>
            <a:pPr indent="0" lvl="0" marL="0" rtl="0" algn="ctr">
              <a:spcBef>
                <a:spcPts val="0"/>
              </a:spcBef>
              <a:spcAft>
                <a:spcPts val="0"/>
              </a:spcAft>
              <a:buNone/>
            </a:pPr>
            <a:r>
              <a:rPr b="1" lang="en-GB" sz="1800">
                <a:solidFill>
                  <a:srgbClr val="FFFFFF"/>
                </a:solidFill>
                <a:latin typeface="Calibri"/>
                <a:ea typeface="Calibri"/>
                <a:cs typeface="Calibri"/>
                <a:sym typeface="Calibri"/>
              </a:rPr>
              <a:t>IRA</a:t>
            </a:r>
            <a:endParaRPr b="1" sz="1800">
              <a:solidFill>
                <a:srgbClr val="FFFFFF"/>
              </a:solidFill>
              <a:latin typeface="Calibri"/>
              <a:ea typeface="Calibri"/>
              <a:cs typeface="Calibri"/>
              <a:sym typeface="Calibri"/>
            </a:endParaRPr>
          </a:p>
        </p:txBody>
      </p:sp>
      <p:sp>
        <p:nvSpPr>
          <p:cNvPr id="278" name="Google Shape;278;p25"/>
          <p:cNvSpPr/>
          <p:nvPr/>
        </p:nvSpPr>
        <p:spPr>
          <a:xfrm>
            <a:off x="1336188" y="3259275"/>
            <a:ext cx="216000" cy="504000"/>
          </a:xfrm>
          <a:prstGeom prst="can">
            <a:avLst>
              <a:gd fmla="val 25000" name="adj"/>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5"/>
          <p:cNvSpPr/>
          <p:nvPr/>
        </p:nvSpPr>
        <p:spPr>
          <a:xfrm>
            <a:off x="1574870" y="3259275"/>
            <a:ext cx="216000" cy="648000"/>
          </a:xfrm>
          <a:prstGeom prst="can">
            <a:avLst>
              <a:gd fmla="val 25000" name="adj"/>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5"/>
          <p:cNvSpPr/>
          <p:nvPr/>
        </p:nvSpPr>
        <p:spPr>
          <a:xfrm>
            <a:off x="1813551" y="3259275"/>
            <a:ext cx="216000" cy="792000"/>
          </a:xfrm>
          <a:prstGeom prst="can">
            <a:avLst>
              <a:gd fmla="val 25000" name="adj"/>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5"/>
          <p:cNvSpPr/>
          <p:nvPr/>
        </p:nvSpPr>
        <p:spPr>
          <a:xfrm>
            <a:off x="2052233" y="3259275"/>
            <a:ext cx="216000" cy="1080000"/>
          </a:xfrm>
          <a:prstGeom prst="can">
            <a:avLst>
              <a:gd fmla="val 25000" name="adj"/>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5"/>
          <p:cNvSpPr/>
          <p:nvPr/>
        </p:nvSpPr>
        <p:spPr>
          <a:xfrm>
            <a:off x="2290915" y="3259275"/>
            <a:ext cx="216000" cy="1368000"/>
          </a:xfrm>
          <a:prstGeom prst="can">
            <a:avLst>
              <a:gd fmla="val 25000" name="adj"/>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5"/>
          <p:cNvSpPr/>
          <p:nvPr/>
        </p:nvSpPr>
        <p:spPr>
          <a:xfrm>
            <a:off x="2529596" y="3259275"/>
            <a:ext cx="216000" cy="1656000"/>
          </a:xfrm>
          <a:prstGeom prst="can">
            <a:avLst>
              <a:gd fmla="val 25000" name="adj"/>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5"/>
          <p:cNvSpPr/>
          <p:nvPr/>
        </p:nvSpPr>
        <p:spPr>
          <a:xfrm>
            <a:off x="1296458" y="3395120"/>
            <a:ext cx="1476000" cy="180000"/>
          </a:xfrm>
          <a:prstGeom prst="flowChartAlternateProcess">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5"/>
          <p:cNvSpPr/>
          <p:nvPr/>
        </p:nvSpPr>
        <p:spPr>
          <a:xfrm>
            <a:off x="1295868" y="3413351"/>
            <a:ext cx="360000" cy="144000"/>
          </a:xfrm>
          <a:prstGeom prst="flowChartDecision">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5"/>
          <p:cNvSpPr/>
          <p:nvPr/>
        </p:nvSpPr>
        <p:spPr>
          <a:xfrm>
            <a:off x="1665605" y="3413351"/>
            <a:ext cx="360000" cy="144000"/>
          </a:xfrm>
          <a:prstGeom prst="flowChartDecision">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5"/>
          <p:cNvSpPr/>
          <p:nvPr/>
        </p:nvSpPr>
        <p:spPr>
          <a:xfrm>
            <a:off x="2030889" y="3413351"/>
            <a:ext cx="360000" cy="144000"/>
          </a:xfrm>
          <a:prstGeom prst="flowChartDecision">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5"/>
          <p:cNvSpPr/>
          <p:nvPr/>
        </p:nvSpPr>
        <p:spPr>
          <a:xfrm>
            <a:off x="2402503" y="3413351"/>
            <a:ext cx="360000" cy="144000"/>
          </a:xfrm>
          <a:prstGeom prst="flowChartDecision">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5"/>
          <p:cNvSpPr txBox="1"/>
          <p:nvPr/>
        </p:nvSpPr>
        <p:spPr>
          <a:xfrm>
            <a:off x="1274038" y="3490638"/>
            <a:ext cx="1516500" cy="2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FF0000"/>
                </a:solidFill>
                <a:latin typeface="Calibri"/>
                <a:ea typeface="Calibri"/>
                <a:cs typeface="Calibri"/>
                <a:sym typeface="Calibri"/>
              </a:rPr>
              <a:t> 1     2     3    4     5    6    </a:t>
            </a:r>
            <a:endParaRPr b="1" sz="1200">
              <a:solidFill>
                <a:srgbClr val="FF0000"/>
              </a:solidFill>
              <a:latin typeface="Calibri"/>
              <a:ea typeface="Calibri"/>
              <a:cs typeface="Calibri"/>
              <a:sym typeface="Calibri"/>
            </a:endParaRPr>
          </a:p>
        </p:txBody>
      </p:sp>
      <p:cxnSp>
        <p:nvCxnSpPr>
          <p:cNvPr id="290" name="Google Shape;290;p25"/>
          <p:cNvCxnSpPr/>
          <p:nvPr/>
        </p:nvCxnSpPr>
        <p:spPr>
          <a:xfrm flipH="1" rot="10800000">
            <a:off x="3246100" y="3722775"/>
            <a:ext cx="5760000" cy="3600"/>
          </a:xfrm>
          <a:prstGeom prst="straightConnector1">
            <a:avLst/>
          </a:prstGeom>
          <a:noFill/>
          <a:ln cap="flat" cmpd="sng" w="9525">
            <a:solidFill>
              <a:srgbClr val="000000"/>
            </a:solidFill>
            <a:prstDash val="solid"/>
            <a:round/>
            <a:headEnd len="med" w="med" type="none"/>
            <a:tailEnd len="med" w="med" type="none"/>
          </a:ln>
        </p:spPr>
      </p:cxnSp>
      <p:cxnSp>
        <p:nvCxnSpPr>
          <p:cNvPr id="291" name="Google Shape;291;p25"/>
          <p:cNvCxnSpPr/>
          <p:nvPr/>
        </p:nvCxnSpPr>
        <p:spPr>
          <a:xfrm flipH="1" rot="10800000">
            <a:off x="3246100" y="3951375"/>
            <a:ext cx="5760000" cy="3600"/>
          </a:xfrm>
          <a:prstGeom prst="straightConnector1">
            <a:avLst/>
          </a:prstGeom>
          <a:noFill/>
          <a:ln cap="flat" cmpd="sng" w="9525">
            <a:solidFill>
              <a:srgbClr val="000000"/>
            </a:solidFill>
            <a:prstDash val="solid"/>
            <a:round/>
            <a:headEnd len="med" w="med" type="none"/>
            <a:tailEnd len="med" w="med" type="none"/>
          </a:ln>
        </p:spPr>
      </p:cxnSp>
      <p:cxnSp>
        <p:nvCxnSpPr>
          <p:cNvPr id="292" name="Google Shape;292;p25"/>
          <p:cNvCxnSpPr/>
          <p:nvPr/>
        </p:nvCxnSpPr>
        <p:spPr>
          <a:xfrm flipH="1" rot="10800000">
            <a:off x="3246100" y="4179975"/>
            <a:ext cx="5760000" cy="3600"/>
          </a:xfrm>
          <a:prstGeom prst="straightConnector1">
            <a:avLst/>
          </a:prstGeom>
          <a:noFill/>
          <a:ln cap="flat" cmpd="sng" w="9525">
            <a:solidFill>
              <a:srgbClr val="000000"/>
            </a:solidFill>
            <a:prstDash val="solid"/>
            <a:round/>
            <a:headEnd len="med" w="med" type="none"/>
            <a:tailEnd len="med" w="med" type="none"/>
          </a:ln>
        </p:spPr>
      </p:cxnSp>
      <p:cxnSp>
        <p:nvCxnSpPr>
          <p:cNvPr id="293" name="Google Shape;293;p25"/>
          <p:cNvCxnSpPr/>
          <p:nvPr/>
        </p:nvCxnSpPr>
        <p:spPr>
          <a:xfrm flipH="1" rot="10800000">
            <a:off x="4006798" y="3262549"/>
            <a:ext cx="720000" cy="3600"/>
          </a:xfrm>
          <a:prstGeom prst="straightConnector1">
            <a:avLst/>
          </a:prstGeom>
          <a:noFill/>
          <a:ln cap="flat" cmpd="sng" w="9525">
            <a:solidFill>
              <a:schemeClr val="dk2"/>
            </a:solidFill>
            <a:prstDash val="solid"/>
            <a:round/>
            <a:headEnd len="med" w="med" type="none"/>
            <a:tailEnd len="med" w="med" type="none"/>
          </a:ln>
        </p:spPr>
      </p:cxnSp>
      <p:sp>
        <p:nvSpPr>
          <p:cNvPr id="294" name="Google Shape;294;p25"/>
          <p:cNvSpPr/>
          <p:nvPr/>
        </p:nvSpPr>
        <p:spPr>
          <a:xfrm>
            <a:off x="4103677" y="3041368"/>
            <a:ext cx="216000" cy="216000"/>
          </a:xfrm>
          <a:prstGeom prst="ellipse">
            <a:avLst/>
          </a:prstGeom>
          <a:solidFill>
            <a:srgbClr val="4A86E8"/>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GB" sz="1200">
                <a:solidFill>
                  <a:srgbClr val="FFFFFF"/>
                </a:solidFill>
                <a:latin typeface="Calibri"/>
                <a:ea typeface="Calibri"/>
                <a:cs typeface="Calibri"/>
                <a:sym typeface="Calibri"/>
              </a:rPr>
              <a:t>1</a:t>
            </a:r>
            <a:endParaRPr b="1" sz="1200">
              <a:solidFill>
                <a:srgbClr val="FFFFFF"/>
              </a:solidFill>
              <a:latin typeface="Calibri"/>
              <a:ea typeface="Calibri"/>
              <a:cs typeface="Calibri"/>
              <a:sym typeface="Calibri"/>
            </a:endParaRPr>
          </a:p>
        </p:txBody>
      </p:sp>
      <p:sp>
        <p:nvSpPr>
          <p:cNvPr id="295" name="Google Shape;295;p25"/>
          <p:cNvSpPr/>
          <p:nvPr/>
        </p:nvSpPr>
        <p:spPr>
          <a:xfrm>
            <a:off x="4769085" y="3263582"/>
            <a:ext cx="216000" cy="216000"/>
          </a:xfrm>
          <a:prstGeom prst="ellipse">
            <a:avLst/>
          </a:prstGeom>
          <a:solidFill>
            <a:srgbClr val="4A86E8"/>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GB" sz="1200">
                <a:solidFill>
                  <a:srgbClr val="FFFFFF"/>
                </a:solidFill>
                <a:latin typeface="Calibri"/>
                <a:ea typeface="Calibri"/>
                <a:cs typeface="Calibri"/>
                <a:sym typeface="Calibri"/>
              </a:rPr>
              <a:t>2</a:t>
            </a:r>
            <a:endParaRPr b="1" sz="1200">
              <a:solidFill>
                <a:srgbClr val="FFFFFF"/>
              </a:solidFill>
              <a:latin typeface="Calibri"/>
              <a:ea typeface="Calibri"/>
              <a:cs typeface="Calibri"/>
              <a:sym typeface="Calibri"/>
            </a:endParaRPr>
          </a:p>
        </p:txBody>
      </p:sp>
      <p:sp>
        <p:nvSpPr>
          <p:cNvPr id="296" name="Google Shape;296;p25"/>
          <p:cNvSpPr/>
          <p:nvPr/>
        </p:nvSpPr>
        <p:spPr>
          <a:xfrm>
            <a:off x="5400150" y="3492182"/>
            <a:ext cx="216000" cy="216000"/>
          </a:xfrm>
          <a:prstGeom prst="ellipse">
            <a:avLst/>
          </a:prstGeom>
          <a:solidFill>
            <a:srgbClr val="4A86E8"/>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GB" sz="1200">
                <a:solidFill>
                  <a:srgbClr val="FFFFFF"/>
                </a:solidFill>
                <a:latin typeface="Calibri"/>
                <a:ea typeface="Calibri"/>
                <a:cs typeface="Calibri"/>
                <a:sym typeface="Calibri"/>
              </a:rPr>
              <a:t>3</a:t>
            </a:r>
            <a:endParaRPr b="1" sz="1200">
              <a:solidFill>
                <a:srgbClr val="FFFFFF"/>
              </a:solidFill>
              <a:latin typeface="Calibri"/>
              <a:ea typeface="Calibri"/>
              <a:cs typeface="Calibri"/>
              <a:sym typeface="Calibri"/>
            </a:endParaRPr>
          </a:p>
        </p:txBody>
      </p:sp>
      <p:sp>
        <p:nvSpPr>
          <p:cNvPr id="297" name="Google Shape;297;p25"/>
          <p:cNvSpPr/>
          <p:nvPr/>
        </p:nvSpPr>
        <p:spPr>
          <a:xfrm>
            <a:off x="6075218" y="3731515"/>
            <a:ext cx="216000" cy="216000"/>
          </a:xfrm>
          <a:prstGeom prst="ellipse">
            <a:avLst/>
          </a:prstGeom>
          <a:solidFill>
            <a:srgbClr val="4A86E8"/>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GB" sz="1200">
                <a:solidFill>
                  <a:srgbClr val="FFFFFF"/>
                </a:solidFill>
                <a:latin typeface="Calibri"/>
                <a:ea typeface="Calibri"/>
                <a:cs typeface="Calibri"/>
                <a:sym typeface="Calibri"/>
              </a:rPr>
              <a:t>4</a:t>
            </a:r>
            <a:endParaRPr b="1" sz="1200">
              <a:solidFill>
                <a:srgbClr val="FFFFFF"/>
              </a:solidFill>
              <a:latin typeface="Calibri"/>
              <a:ea typeface="Calibri"/>
              <a:cs typeface="Calibri"/>
              <a:sym typeface="Calibri"/>
            </a:endParaRPr>
          </a:p>
        </p:txBody>
      </p:sp>
      <p:sp>
        <p:nvSpPr>
          <p:cNvPr id="298" name="Google Shape;298;p25"/>
          <p:cNvSpPr/>
          <p:nvPr/>
        </p:nvSpPr>
        <p:spPr>
          <a:xfrm>
            <a:off x="6695550" y="3960115"/>
            <a:ext cx="216000" cy="216000"/>
          </a:xfrm>
          <a:prstGeom prst="ellipse">
            <a:avLst/>
          </a:prstGeom>
          <a:solidFill>
            <a:srgbClr val="4A86E8"/>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GB" sz="1200">
                <a:solidFill>
                  <a:srgbClr val="FFFFFF"/>
                </a:solidFill>
                <a:latin typeface="Calibri"/>
                <a:ea typeface="Calibri"/>
                <a:cs typeface="Calibri"/>
                <a:sym typeface="Calibri"/>
              </a:rPr>
              <a:t>5</a:t>
            </a:r>
            <a:endParaRPr b="1" sz="1200">
              <a:solidFill>
                <a:srgbClr val="FFFFFF"/>
              </a:solidFill>
              <a:latin typeface="Calibri"/>
              <a:ea typeface="Calibri"/>
              <a:cs typeface="Calibri"/>
              <a:sym typeface="Calibri"/>
            </a:endParaRPr>
          </a:p>
        </p:txBody>
      </p:sp>
      <p:sp>
        <p:nvSpPr>
          <p:cNvPr id="299" name="Google Shape;299;p25"/>
          <p:cNvSpPr/>
          <p:nvPr/>
        </p:nvSpPr>
        <p:spPr>
          <a:xfrm>
            <a:off x="7338420" y="4188715"/>
            <a:ext cx="216000" cy="216000"/>
          </a:xfrm>
          <a:prstGeom prst="ellipse">
            <a:avLst/>
          </a:prstGeom>
          <a:solidFill>
            <a:srgbClr val="4A86E8"/>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GB" sz="1200">
                <a:solidFill>
                  <a:srgbClr val="FFFFFF"/>
                </a:solidFill>
                <a:latin typeface="Calibri"/>
                <a:ea typeface="Calibri"/>
                <a:cs typeface="Calibri"/>
                <a:sym typeface="Calibri"/>
              </a:rPr>
              <a:t>6</a:t>
            </a:r>
            <a:endParaRPr b="1" sz="1200">
              <a:solidFill>
                <a:srgbClr val="FFFFFF"/>
              </a:solidFill>
              <a:latin typeface="Calibri"/>
              <a:ea typeface="Calibri"/>
              <a:cs typeface="Calibri"/>
              <a:sym typeface="Calibri"/>
            </a:endParaRPr>
          </a:p>
        </p:txBody>
      </p:sp>
      <p:sp>
        <p:nvSpPr>
          <p:cNvPr id="300" name="Google Shape;300;p25"/>
          <p:cNvSpPr/>
          <p:nvPr/>
        </p:nvSpPr>
        <p:spPr>
          <a:xfrm>
            <a:off x="7980218" y="4418388"/>
            <a:ext cx="216000" cy="216000"/>
          </a:xfrm>
          <a:prstGeom prst="ellipse">
            <a:avLst/>
          </a:prstGeom>
          <a:solidFill>
            <a:srgbClr val="4A86E8"/>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GB" sz="1200">
                <a:solidFill>
                  <a:srgbClr val="FFFFFF"/>
                </a:solidFill>
                <a:latin typeface="Calibri"/>
                <a:ea typeface="Calibri"/>
                <a:cs typeface="Calibri"/>
                <a:sym typeface="Calibri"/>
              </a:rPr>
              <a:t>7</a:t>
            </a:r>
            <a:endParaRPr b="1" sz="1200">
              <a:solidFill>
                <a:srgbClr val="FFFFFF"/>
              </a:solidFill>
              <a:latin typeface="Calibri"/>
              <a:ea typeface="Calibri"/>
              <a:cs typeface="Calibri"/>
              <a:sym typeface="Calibri"/>
            </a:endParaRPr>
          </a:p>
        </p:txBody>
      </p:sp>
      <p:sp>
        <p:nvSpPr>
          <p:cNvPr id="301" name="Google Shape;301;p25"/>
          <p:cNvSpPr/>
          <p:nvPr/>
        </p:nvSpPr>
        <p:spPr>
          <a:xfrm>
            <a:off x="4429942" y="3150839"/>
            <a:ext cx="216000" cy="216000"/>
          </a:xfrm>
          <a:prstGeom prst="ellipse">
            <a:avLst/>
          </a:prstGeom>
          <a:solidFill>
            <a:srgbClr val="FF0000"/>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GB" sz="1200">
                <a:solidFill>
                  <a:srgbClr val="FFFFFF"/>
                </a:solidFill>
                <a:latin typeface="Calibri"/>
                <a:ea typeface="Calibri"/>
                <a:cs typeface="Calibri"/>
                <a:sym typeface="Calibri"/>
              </a:rPr>
              <a:t>1</a:t>
            </a:r>
            <a:endParaRPr b="1" sz="1200">
              <a:solidFill>
                <a:srgbClr val="FFFFFF"/>
              </a:solidFill>
              <a:latin typeface="Calibri"/>
              <a:ea typeface="Calibri"/>
              <a:cs typeface="Calibri"/>
              <a:sym typeface="Calibri"/>
            </a:endParaRPr>
          </a:p>
        </p:txBody>
      </p:sp>
      <p:sp>
        <p:nvSpPr>
          <p:cNvPr id="302" name="Google Shape;302;p25"/>
          <p:cNvSpPr/>
          <p:nvPr/>
        </p:nvSpPr>
        <p:spPr>
          <a:xfrm>
            <a:off x="5095350" y="3373053"/>
            <a:ext cx="216000" cy="216000"/>
          </a:xfrm>
          <a:prstGeom prst="ellipse">
            <a:avLst/>
          </a:prstGeom>
          <a:solidFill>
            <a:srgbClr val="FF0000"/>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GB" sz="1200">
                <a:solidFill>
                  <a:srgbClr val="FFFFFF"/>
                </a:solidFill>
                <a:latin typeface="Calibri"/>
                <a:ea typeface="Calibri"/>
                <a:cs typeface="Calibri"/>
                <a:sym typeface="Calibri"/>
              </a:rPr>
              <a:t>2</a:t>
            </a:r>
            <a:endParaRPr b="1" sz="1200">
              <a:solidFill>
                <a:srgbClr val="FFFFFF"/>
              </a:solidFill>
              <a:latin typeface="Calibri"/>
              <a:ea typeface="Calibri"/>
              <a:cs typeface="Calibri"/>
              <a:sym typeface="Calibri"/>
            </a:endParaRPr>
          </a:p>
        </p:txBody>
      </p:sp>
      <p:sp>
        <p:nvSpPr>
          <p:cNvPr id="303" name="Google Shape;303;p25"/>
          <p:cNvSpPr/>
          <p:nvPr/>
        </p:nvSpPr>
        <p:spPr>
          <a:xfrm>
            <a:off x="5726415" y="3601653"/>
            <a:ext cx="216000" cy="216000"/>
          </a:xfrm>
          <a:prstGeom prst="ellipse">
            <a:avLst/>
          </a:prstGeom>
          <a:solidFill>
            <a:srgbClr val="FF0000"/>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GB" sz="1200">
                <a:solidFill>
                  <a:srgbClr val="FFFFFF"/>
                </a:solidFill>
                <a:latin typeface="Calibri"/>
                <a:ea typeface="Calibri"/>
                <a:cs typeface="Calibri"/>
                <a:sym typeface="Calibri"/>
              </a:rPr>
              <a:t>3</a:t>
            </a:r>
            <a:endParaRPr b="1" sz="1200">
              <a:solidFill>
                <a:srgbClr val="FFFFFF"/>
              </a:solidFill>
              <a:latin typeface="Calibri"/>
              <a:ea typeface="Calibri"/>
              <a:cs typeface="Calibri"/>
              <a:sym typeface="Calibri"/>
            </a:endParaRPr>
          </a:p>
        </p:txBody>
      </p:sp>
      <p:sp>
        <p:nvSpPr>
          <p:cNvPr id="304" name="Google Shape;304;p25"/>
          <p:cNvSpPr/>
          <p:nvPr/>
        </p:nvSpPr>
        <p:spPr>
          <a:xfrm>
            <a:off x="6401482" y="3840985"/>
            <a:ext cx="216000" cy="216000"/>
          </a:xfrm>
          <a:prstGeom prst="ellipse">
            <a:avLst/>
          </a:prstGeom>
          <a:solidFill>
            <a:srgbClr val="FF0000"/>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GB" sz="1200">
                <a:solidFill>
                  <a:srgbClr val="FFFFFF"/>
                </a:solidFill>
                <a:latin typeface="Calibri"/>
                <a:ea typeface="Calibri"/>
                <a:cs typeface="Calibri"/>
                <a:sym typeface="Calibri"/>
              </a:rPr>
              <a:t>4</a:t>
            </a:r>
            <a:endParaRPr b="1" sz="1200">
              <a:solidFill>
                <a:srgbClr val="FFFFFF"/>
              </a:solidFill>
              <a:latin typeface="Calibri"/>
              <a:ea typeface="Calibri"/>
              <a:cs typeface="Calibri"/>
              <a:sym typeface="Calibri"/>
            </a:endParaRPr>
          </a:p>
        </p:txBody>
      </p:sp>
      <p:sp>
        <p:nvSpPr>
          <p:cNvPr id="305" name="Google Shape;305;p25"/>
          <p:cNvSpPr/>
          <p:nvPr/>
        </p:nvSpPr>
        <p:spPr>
          <a:xfrm>
            <a:off x="7021815" y="4069585"/>
            <a:ext cx="216000" cy="216000"/>
          </a:xfrm>
          <a:prstGeom prst="ellipse">
            <a:avLst/>
          </a:prstGeom>
          <a:solidFill>
            <a:srgbClr val="FF0000"/>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GB" sz="1200">
                <a:solidFill>
                  <a:srgbClr val="FFFFFF"/>
                </a:solidFill>
                <a:latin typeface="Calibri"/>
                <a:ea typeface="Calibri"/>
                <a:cs typeface="Calibri"/>
                <a:sym typeface="Calibri"/>
              </a:rPr>
              <a:t>5</a:t>
            </a:r>
            <a:endParaRPr b="1" sz="1200">
              <a:solidFill>
                <a:srgbClr val="FFFFFF"/>
              </a:solidFill>
              <a:latin typeface="Calibri"/>
              <a:ea typeface="Calibri"/>
              <a:cs typeface="Calibri"/>
              <a:sym typeface="Calibri"/>
            </a:endParaRPr>
          </a:p>
        </p:txBody>
      </p:sp>
      <p:sp>
        <p:nvSpPr>
          <p:cNvPr id="306" name="Google Shape;306;p25"/>
          <p:cNvSpPr/>
          <p:nvPr/>
        </p:nvSpPr>
        <p:spPr>
          <a:xfrm>
            <a:off x="7664685" y="4298185"/>
            <a:ext cx="216000" cy="216000"/>
          </a:xfrm>
          <a:prstGeom prst="ellipse">
            <a:avLst/>
          </a:prstGeom>
          <a:solidFill>
            <a:srgbClr val="FF0000"/>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GB" sz="1200">
                <a:solidFill>
                  <a:srgbClr val="FFFFFF"/>
                </a:solidFill>
                <a:latin typeface="Calibri"/>
                <a:ea typeface="Calibri"/>
                <a:cs typeface="Calibri"/>
                <a:sym typeface="Calibri"/>
              </a:rPr>
              <a:t>6</a:t>
            </a:r>
            <a:endParaRPr b="1" sz="1200">
              <a:solidFill>
                <a:srgbClr val="FFFFFF"/>
              </a:solidFill>
              <a:latin typeface="Calibri"/>
              <a:ea typeface="Calibri"/>
              <a:cs typeface="Calibri"/>
              <a:sym typeface="Calibri"/>
            </a:endParaRPr>
          </a:p>
        </p:txBody>
      </p:sp>
      <p:cxnSp>
        <p:nvCxnSpPr>
          <p:cNvPr id="307" name="Google Shape;307;p25"/>
          <p:cNvCxnSpPr/>
          <p:nvPr/>
        </p:nvCxnSpPr>
        <p:spPr>
          <a:xfrm flipH="1" rot="10800000">
            <a:off x="7609663" y="4634149"/>
            <a:ext cx="720000" cy="3600"/>
          </a:xfrm>
          <a:prstGeom prst="straightConnector1">
            <a:avLst/>
          </a:prstGeom>
          <a:noFill/>
          <a:ln cap="flat" cmpd="sng" w="9525">
            <a:solidFill>
              <a:schemeClr val="dk2"/>
            </a:solidFill>
            <a:prstDash val="solid"/>
            <a:round/>
            <a:headEnd len="med" w="med" type="none"/>
            <a:tailEnd len="med" w="med" type="none"/>
          </a:ln>
        </p:spPr>
      </p:cxnSp>
      <p:sp>
        <p:nvSpPr>
          <p:cNvPr id="308" name="Google Shape;308;p25"/>
          <p:cNvSpPr txBox="1"/>
          <p:nvPr/>
        </p:nvSpPr>
        <p:spPr>
          <a:xfrm>
            <a:off x="8446425" y="4317650"/>
            <a:ext cx="216000" cy="144000"/>
          </a:xfrm>
          <a:prstGeom prst="rect">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GB" sz="1000">
                <a:solidFill>
                  <a:srgbClr val="1155CC"/>
                </a:solidFill>
                <a:latin typeface="Calibri"/>
                <a:ea typeface="Calibri"/>
                <a:cs typeface="Calibri"/>
                <a:sym typeface="Calibri"/>
              </a:rPr>
              <a:t>Mi</a:t>
            </a:r>
            <a:endParaRPr sz="1000">
              <a:solidFill>
                <a:srgbClr val="1155CC"/>
              </a:solidFill>
              <a:latin typeface="Calibri"/>
              <a:ea typeface="Calibri"/>
              <a:cs typeface="Calibri"/>
              <a:sym typeface="Calibri"/>
            </a:endParaRPr>
          </a:p>
        </p:txBody>
      </p:sp>
      <p:sp>
        <p:nvSpPr>
          <p:cNvPr id="309" name="Google Shape;309;p25"/>
          <p:cNvSpPr txBox="1"/>
          <p:nvPr/>
        </p:nvSpPr>
        <p:spPr>
          <a:xfrm>
            <a:off x="8446425" y="4089050"/>
            <a:ext cx="216000" cy="144000"/>
          </a:xfrm>
          <a:prstGeom prst="rect">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GB" sz="1000">
                <a:solidFill>
                  <a:srgbClr val="1155CC"/>
                </a:solidFill>
                <a:latin typeface="Calibri"/>
                <a:ea typeface="Calibri"/>
                <a:cs typeface="Calibri"/>
                <a:sym typeface="Calibri"/>
              </a:rPr>
              <a:t>Sol</a:t>
            </a:r>
            <a:endParaRPr sz="1000">
              <a:solidFill>
                <a:srgbClr val="1155CC"/>
              </a:solidFill>
              <a:latin typeface="Calibri"/>
              <a:ea typeface="Calibri"/>
              <a:cs typeface="Calibri"/>
              <a:sym typeface="Calibri"/>
            </a:endParaRPr>
          </a:p>
        </p:txBody>
      </p:sp>
      <p:sp>
        <p:nvSpPr>
          <p:cNvPr id="310" name="Google Shape;310;p25"/>
          <p:cNvSpPr txBox="1"/>
          <p:nvPr/>
        </p:nvSpPr>
        <p:spPr>
          <a:xfrm>
            <a:off x="8446425" y="3860450"/>
            <a:ext cx="216000" cy="144000"/>
          </a:xfrm>
          <a:prstGeom prst="rect">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GB" sz="1000">
                <a:solidFill>
                  <a:srgbClr val="1155CC"/>
                </a:solidFill>
                <a:latin typeface="Calibri"/>
                <a:ea typeface="Calibri"/>
                <a:cs typeface="Calibri"/>
                <a:sym typeface="Calibri"/>
              </a:rPr>
              <a:t>Si</a:t>
            </a:r>
            <a:endParaRPr sz="1000">
              <a:solidFill>
                <a:srgbClr val="1155CC"/>
              </a:solidFill>
              <a:latin typeface="Calibri"/>
              <a:ea typeface="Calibri"/>
              <a:cs typeface="Calibri"/>
              <a:sym typeface="Calibri"/>
            </a:endParaRPr>
          </a:p>
        </p:txBody>
      </p:sp>
      <p:sp>
        <p:nvSpPr>
          <p:cNvPr id="311" name="Google Shape;311;p25"/>
          <p:cNvSpPr txBox="1"/>
          <p:nvPr/>
        </p:nvSpPr>
        <p:spPr>
          <a:xfrm>
            <a:off x="8446425" y="3631850"/>
            <a:ext cx="216000" cy="144000"/>
          </a:xfrm>
          <a:prstGeom prst="rect">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GB" sz="1000">
                <a:solidFill>
                  <a:srgbClr val="1155CC"/>
                </a:solidFill>
                <a:latin typeface="Calibri"/>
                <a:ea typeface="Calibri"/>
                <a:cs typeface="Calibri"/>
                <a:sym typeface="Calibri"/>
              </a:rPr>
              <a:t>Re</a:t>
            </a:r>
            <a:endParaRPr sz="1000">
              <a:solidFill>
                <a:srgbClr val="1155CC"/>
              </a:solidFill>
              <a:latin typeface="Calibri"/>
              <a:ea typeface="Calibri"/>
              <a:cs typeface="Calibri"/>
              <a:sym typeface="Calibri"/>
            </a:endParaRPr>
          </a:p>
        </p:txBody>
      </p:sp>
      <p:sp>
        <p:nvSpPr>
          <p:cNvPr id="312" name="Google Shape;312;p25"/>
          <p:cNvSpPr txBox="1"/>
          <p:nvPr/>
        </p:nvSpPr>
        <p:spPr>
          <a:xfrm>
            <a:off x="8446425" y="3403250"/>
            <a:ext cx="216000" cy="144000"/>
          </a:xfrm>
          <a:prstGeom prst="rect">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GB" sz="1000">
                <a:solidFill>
                  <a:srgbClr val="1155CC"/>
                </a:solidFill>
                <a:latin typeface="Calibri"/>
                <a:ea typeface="Calibri"/>
                <a:cs typeface="Calibri"/>
                <a:sym typeface="Calibri"/>
              </a:rPr>
              <a:t>Fa#</a:t>
            </a:r>
            <a:endParaRPr sz="1000">
              <a:solidFill>
                <a:srgbClr val="1155CC"/>
              </a:solidFill>
              <a:latin typeface="Calibri"/>
              <a:ea typeface="Calibri"/>
              <a:cs typeface="Calibri"/>
              <a:sym typeface="Calibri"/>
            </a:endParaRPr>
          </a:p>
        </p:txBody>
      </p:sp>
      <p:cxnSp>
        <p:nvCxnSpPr>
          <p:cNvPr id="313" name="Google Shape;313;p25"/>
          <p:cNvCxnSpPr/>
          <p:nvPr/>
        </p:nvCxnSpPr>
        <p:spPr>
          <a:xfrm flipH="1" rot="10800000">
            <a:off x="8273998" y="3262549"/>
            <a:ext cx="720000" cy="3600"/>
          </a:xfrm>
          <a:prstGeom prst="straightConnector1">
            <a:avLst/>
          </a:prstGeom>
          <a:noFill/>
          <a:ln cap="flat" cmpd="sng" w="9525">
            <a:solidFill>
              <a:schemeClr val="dk2"/>
            </a:solidFill>
            <a:prstDash val="dot"/>
            <a:round/>
            <a:headEnd len="med" w="med" type="none"/>
            <a:tailEnd len="med" w="med" type="none"/>
          </a:ln>
        </p:spPr>
      </p:cxnSp>
      <p:sp>
        <p:nvSpPr>
          <p:cNvPr id="314" name="Google Shape;314;p25"/>
          <p:cNvSpPr txBox="1"/>
          <p:nvPr/>
        </p:nvSpPr>
        <p:spPr>
          <a:xfrm>
            <a:off x="8446425" y="3174650"/>
            <a:ext cx="216000" cy="144000"/>
          </a:xfrm>
          <a:prstGeom prst="rect">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GB" sz="1000">
                <a:solidFill>
                  <a:srgbClr val="1155CC"/>
                </a:solidFill>
                <a:latin typeface="Calibri"/>
                <a:ea typeface="Calibri"/>
                <a:cs typeface="Calibri"/>
                <a:sym typeface="Calibri"/>
              </a:rPr>
              <a:t>La</a:t>
            </a:r>
            <a:endParaRPr sz="1000">
              <a:solidFill>
                <a:srgbClr val="1155CC"/>
              </a:solidFill>
              <a:latin typeface="Calibri"/>
              <a:ea typeface="Calibri"/>
              <a:cs typeface="Calibri"/>
              <a:sym typeface="Calibri"/>
            </a:endParaRPr>
          </a:p>
        </p:txBody>
      </p:sp>
      <p:sp>
        <p:nvSpPr>
          <p:cNvPr id="315" name="Google Shape;315;p25"/>
          <p:cNvSpPr txBox="1"/>
          <p:nvPr/>
        </p:nvSpPr>
        <p:spPr>
          <a:xfrm>
            <a:off x="8675025" y="4451778"/>
            <a:ext cx="216000" cy="144000"/>
          </a:xfrm>
          <a:prstGeom prst="rect">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GB" sz="1000">
                <a:solidFill>
                  <a:srgbClr val="FF0000"/>
                </a:solidFill>
                <a:latin typeface="Calibri"/>
                <a:ea typeface="Calibri"/>
                <a:cs typeface="Calibri"/>
                <a:sym typeface="Calibri"/>
              </a:rPr>
              <a:t>Re</a:t>
            </a:r>
            <a:endParaRPr sz="1000">
              <a:solidFill>
                <a:srgbClr val="FF0000"/>
              </a:solidFill>
              <a:latin typeface="Calibri"/>
              <a:ea typeface="Calibri"/>
              <a:cs typeface="Calibri"/>
              <a:sym typeface="Calibri"/>
            </a:endParaRPr>
          </a:p>
        </p:txBody>
      </p:sp>
      <p:sp>
        <p:nvSpPr>
          <p:cNvPr id="316" name="Google Shape;316;p25"/>
          <p:cNvSpPr txBox="1"/>
          <p:nvPr/>
        </p:nvSpPr>
        <p:spPr>
          <a:xfrm>
            <a:off x="8675025" y="4223178"/>
            <a:ext cx="216000" cy="144000"/>
          </a:xfrm>
          <a:prstGeom prst="rect">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GB" sz="1000">
                <a:solidFill>
                  <a:srgbClr val="FF0000"/>
                </a:solidFill>
                <a:latin typeface="Calibri"/>
                <a:ea typeface="Calibri"/>
                <a:cs typeface="Calibri"/>
                <a:sym typeface="Calibri"/>
              </a:rPr>
              <a:t>Fa#</a:t>
            </a:r>
            <a:endParaRPr sz="1000">
              <a:solidFill>
                <a:srgbClr val="FF0000"/>
              </a:solidFill>
              <a:latin typeface="Calibri"/>
              <a:ea typeface="Calibri"/>
              <a:cs typeface="Calibri"/>
              <a:sym typeface="Calibri"/>
            </a:endParaRPr>
          </a:p>
        </p:txBody>
      </p:sp>
      <p:sp>
        <p:nvSpPr>
          <p:cNvPr id="317" name="Google Shape;317;p25"/>
          <p:cNvSpPr txBox="1"/>
          <p:nvPr/>
        </p:nvSpPr>
        <p:spPr>
          <a:xfrm>
            <a:off x="8675025" y="3994578"/>
            <a:ext cx="216000" cy="144000"/>
          </a:xfrm>
          <a:prstGeom prst="rect">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GB" sz="1000">
                <a:solidFill>
                  <a:srgbClr val="FF0000"/>
                </a:solidFill>
                <a:latin typeface="Calibri"/>
                <a:ea typeface="Calibri"/>
                <a:cs typeface="Calibri"/>
                <a:sym typeface="Calibri"/>
              </a:rPr>
              <a:t>La</a:t>
            </a:r>
            <a:endParaRPr sz="1000">
              <a:solidFill>
                <a:srgbClr val="FF0000"/>
              </a:solidFill>
              <a:latin typeface="Calibri"/>
              <a:ea typeface="Calibri"/>
              <a:cs typeface="Calibri"/>
              <a:sym typeface="Calibri"/>
            </a:endParaRPr>
          </a:p>
        </p:txBody>
      </p:sp>
      <p:sp>
        <p:nvSpPr>
          <p:cNvPr id="318" name="Google Shape;318;p25"/>
          <p:cNvSpPr txBox="1"/>
          <p:nvPr/>
        </p:nvSpPr>
        <p:spPr>
          <a:xfrm>
            <a:off x="8675025" y="3765978"/>
            <a:ext cx="216000" cy="144000"/>
          </a:xfrm>
          <a:prstGeom prst="rect">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GB" sz="1000">
                <a:solidFill>
                  <a:srgbClr val="FF0000"/>
                </a:solidFill>
                <a:latin typeface="Calibri"/>
                <a:ea typeface="Calibri"/>
                <a:cs typeface="Calibri"/>
                <a:sym typeface="Calibri"/>
              </a:rPr>
              <a:t>Do</a:t>
            </a:r>
            <a:endParaRPr sz="1000">
              <a:solidFill>
                <a:srgbClr val="FF0000"/>
              </a:solidFill>
              <a:latin typeface="Calibri"/>
              <a:ea typeface="Calibri"/>
              <a:cs typeface="Calibri"/>
              <a:sym typeface="Calibri"/>
            </a:endParaRPr>
          </a:p>
        </p:txBody>
      </p:sp>
      <p:sp>
        <p:nvSpPr>
          <p:cNvPr id="319" name="Google Shape;319;p25"/>
          <p:cNvSpPr txBox="1"/>
          <p:nvPr/>
        </p:nvSpPr>
        <p:spPr>
          <a:xfrm>
            <a:off x="8675025" y="3537378"/>
            <a:ext cx="216000" cy="144000"/>
          </a:xfrm>
          <a:prstGeom prst="rect">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GB" sz="1000">
                <a:solidFill>
                  <a:srgbClr val="FF0000"/>
                </a:solidFill>
                <a:latin typeface="Calibri"/>
                <a:ea typeface="Calibri"/>
                <a:cs typeface="Calibri"/>
                <a:sym typeface="Calibri"/>
              </a:rPr>
              <a:t>Mi</a:t>
            </a:r>
            <a:endParaRPr sz="1000">
              <a:solidFill>
                <a:srgbClr val="FF0000"/>
              </a:solidFill>
              <a:latin typeface="Calibri"/>
              <a:ea typeface="Calibri"/>
              <a:cs typeface="Calibri"/>
              <a:sym typeface="Calibri"/>
            </a:endParaRPr>
          </a:p>
        </p:txBody>
      </p:sp>
      <p:sp>
        <p:nvSpPr>
          <p:cNvPr id="320" name="Google Shape;320;p25"/>
          <p:cNvSpPr txBox="1"/>
          <p:nvPr/>
        </p:nvSpPr>
        <p:spPr>
          <a:xfrm>
            <a:off x="8675025" y="3308778"/>
            <a:ext cx="216000" cy="144000"/>
          </a:xfrm>
          <a:prstGeom prst="rect">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GB" sz="1000">
                <a:solidFill>
                  <a:srgbClr val="FF0000"/>
                </a:solidFill>
                <a:latin typeface="Calibri"/>
                <a:ea typeface="Calibri"/>
                <a:cs typeface="Calibri"/>
                <a:sym typeface="Calibri"/>
              </a:rPr>
              <a:t>Sol</a:t>
            </a:r>
            <a:endParaRPr sz="1000">
              <a:solidFill>
                <a:srgbClr val="FF0000"/>
              </a:solidFill>
              <a:latin typeface="Calibri"/>
              <a:ea typeface="Calibri"/>
              <a:cs typeface="Calibri"/>
              <a:sym typeface="Calibri"/>
            </a:endParaRPr>
          </a:p>
        </p:txBody>
      </p:sp>
      <p:pic>
        <p:nvPicPr>
          <p:cNvPr id="321" name="Google Shape;321;p25"/>
          <p:cNvPicPr preferRelativeResize="0"/>
          <p:nvPr/>
        </p:nvPicPr>
        <p:blipFill>
          <a:blip r:embed="rId3">
            <a:alphaModFix/>
          </a:blip>
          <a:stretch>
            <a:fillRect/>
          </a:stretch>
        </p:blipFill>
        <p:spPr>
          <a:xfrm>
            <a:off x="3318459" y="3338750"/>
            <a:ext cx="494511" cy="1368000"/>
          </a:xfrm>
          <a:prstGeom prst="rect">
            <a:avLst/>
          </a:prstGeom>
          <a:noFill/>
          <a:ln>
            <a:noFill/>
          </a:ln>
        </p:spPr>
      </p:pic>
      <p:sp>
        <p:nvSpPr>
          <p:cNvPr id="322" name="Google Shape;322;p25"/>
          <p:cNvSpPr txBox="1"/>
          <p:nvPr/>
        </p:nvSpPr>
        <p:spPr>
          <a:xfrm>
            <a:off x="3811525" y="3339325"/>
            <a:ext cx="216000" cy="302400"/>
          </a:xfrm>
          <a:prstGeom prst="rect">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GB" sz="1800">
                <a:latin typeface="Lobster"/>
                <a:ea typeface="Lobster"/>
                <a:cs typeface="Lobster"/>
                <a:sym typeface="Lobster"/>
              </a:rPr>
              <a:t>#</a:t>
            </a:r>
            <a:endParaRPr b="1" sz="1800">
              <a:latin typeface="Lobster"/>
              <a:ea typeface="Lobster"/>
              <a:cs typeface="Lobster"/>
              <a:sym typeface="Lobster"/>
            </a:endParaRPr>
          </a:p>
        </p:txBody>
      </p:sp>
      <p:sp>
        <p:nvSpPr>
          <p:cNvPr id="323" name="Google Shape;323;p25"/>
          <p:cNvSpPr txBox="1"/>
          <p:nvPr/>
        </p:nvSpPr>
        <p:spPr>
          <a:xfrm>
            <a:off x="5707225" y="2526200"/>
            <a:ext cx="494400" cy="144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1200">
                <a:latin typeface="Calibri"/>
                <a:ea typeface="Calibri"/>
                <a:cs typeface="Calibri"/>
                <a:sym typeface="Calibri"/>
              </a:rPr>
              <a:t>Malta</a:t>
            </a:r>
            <a:endParaRPr sz="1200">
              <a:latin typeface="Calibri"/>
              <a:ea typeface="Calibri"/>
              <a:cs typeface="Calibri"/>
              <a:sym typeface="Calibri"/>
            </a:endParaRPr>
          </a:p>
        </p:txBody>
      </p:sp>
      <p:sp>
        <p:nvSpPr>
          <p:cNvPr id="324" name="Google Shape;324;p25"/>
          <p:cNvSpPr txBox="1"/>
          <p:nvPr/>
        </p:nvSpPr>
        <p:spPr>
          <a:xfrm>
            <a:off x="8415400" y="660050"/>
            <a:ext cx="494400" cy="144000"/>
          </a:xfrm>
          <a:prstGeom prst="rect">
            <a:avLst/>
          </a:prstGeom>
          <a:solidFill>
            <a:srgbClr val="FFFF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GB" sz="1200">
                <a:latin typeface="Calibri"/>
                <a:ea typeface="Calibri"/>
                <a:cs typeface="Calibri"/>
                <a:sym typeface="Calibri"/>
              </a:rPr>
              <a:t>Sanqa</a:t>
            </a:r>
            <a:endParaRPr sz="1200">
              <a:latin typeface="Calibri"/>
              <a:ea typeface="Calibri"/>
              <a:cs typeface="Calibri"/>
              <a:sym typeface="Calibri"/>
            </a:endParaRPr>
          </a:p>
        </p:txBody>
      </p:sp>
      <p:sp>
        <p:nvSpPr>
          <p:cNvPr id="325" name="Google Shape;325;p25"/>
          <p:cNvSpPr txBox="1"/>
          <p:nvPr/>
        </p:nvSpPr>
        <p:spPr>
          <a:xfrm>
            <a:off x="3462400" y="2512461"/>
            <a:ext cx="494400" cy="144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1200">
                <a:latin typeface="Calibri"/>
                <a:ea typeface="Calibri"/>
                <a:cs typeface="Calibri"/>
                <a:sym typeface="Calibri"/>
              </a:rPr>
              <a:t>Chilli</a:t>
            </a:r>
            <a:endParaRPr sz="1200">
              <a:latin typeface="Calibri"/>
              <a:ea typeface="Calibri"/>
              <a:cs typeface="Calibri"/>
              <a:sym typeface="Calibri"/>
            </a:endParaRPr>
          </a:p>
        </p:txBody>
      </p:sp>
      <p:pic>
        <p:nvPicPr>
          <p:cNvPr id="326" name="Google Shape;326;p25"/>
          <p:cNvPicPr preferRelativeResize="0"/>
          <p:nvPr/>
        </p:nvPicPr>
        <p:blipFill rotWithShape="1">
          <a:blip r:embed="rId4">
            <a:alphaModFix/>
          </a:blip>
          <a:srcRect b="0" l="0" r="86792" t="20331"/>
          <a:stretch/>
        </p:blipFill>
        <p:spPr>
          <a:xfrm>
            <a:off x="8138225" y="327325"/>
            <a:ext cx="832401" cy="2063500"/>
          </a:xfrm>
          <a:prstGeom prst="rect">
            <a:avLst/>
          </a:prstGeom>
          <a:noFill/>
          <a:ln>
            <a:noFill/>
          </a:ln>
        </p:spPr>
      </p:pic>
      <p:pic>
        <p:nvPicPr>
          <p:cNvPr id="327" name="Google Shape;327;p25"/>
          <p:cNvPicPr preferRelativeResize="0"/>
          <p:nvPr/>
        </p:nvPicPr>
        <p:blipFill rotWithShape="1">
          <a:blip r:embed="rId4">
            <a:alphaModFix/>
          </a:blip>
          <a:srcRect b="36194" l="50473" r="39976" t="20329"/>
          <a:stretch/>
        </p:blipFill>
        <p:spPr>
          <a:xfrm>
            <a:off x="5911438" y="1242425"/>
            <a:ext cx="601876" cy="1126100"/>
          </a:xfrm>
          <a:prstGeom prst="rect">
            <a:avLst/>
          </a:prstGeom>
          <a:noFill/>
          <a:ln>
            <a:noFill/>
          </a:ln>
        </p:spPr>
      </p:pic>
      <p:pic>
        <p:nvPicPr>
          <p:cNvPr id="328" name="Google Shape;328;p25"/>
          <p:cNvPicPr preferRelativeResize="0"/>
          <p:nvPr/>
        </p:nvPicPr>
        <p:blipFill rotWithShape="1">
          <a:blip r:embed="rId4">
            <a:alphaModFix/>
          </a:blip>
          <a:srcRect b="54649" l="88997" r="4229" t="20332"/>
          <a:stretch/>
        </p:blipFill>
        <p:spPr>
          <a:xfrm>
            <a:off x="3496163" y="1613475"/>
            <a:ext cx="426875" cy="648000"/>
          </a:xfrm>
          <a:prstGeom prst="rect">
            <a:avLst/>
          </a:prstGeom>
          <a:noFill/>
          <a:ln>
            <a:noFill/>
          </a:ln>
        </p:spPr>
      </p:pic>
      <p:sp>
        <p:nvSpPr>
          <p:cNvPr id="329" name="Google Shape;329;p25"/>
          <p:cNvSpPr/>
          <p:nvPr/>
        </p:nvSpPr>
        <p:spPr>
          <a:xfrm>
            <a:off x="6113125" y="2165025"/>
            <a:ext cx="832500" cy="216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5"/>
          <p:cNvSpPr/>
          <p:nvPr/>
        </p:nvSpPr>
        <p:spPr>
          <a:xfrm>
            <a:off x="6265525" y="1936425"/>
            <a:ext cx="832500" cy="216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5"/>
          <p:cNvSpPr/>
          <p:nvPr/>
        </p:nvSpPr>
        <p:spPr>
          <a:xfrm>
            <a:off x="8510044" y="2033750"/>
            <a:ext cx="494400" cy="43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5"/>
          <p:cNvSpPr/>
          <p:nvPr/>
        </p:nvSpPr>
        <p:spPr>
          <a:xfrm>
            <a:off x="8134125" y="2429825"/>
            <a:ext cx="900000" cy="360000"/>
          </a:xfrm>
          <a:prstGeom prst="lef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5"/>
          <p:cNvSpPr txBox="1"/>
          <p:nvPr/>
        </p:nvSpPr>
        <p:spPr>
          <a:xfrm>
            <a:off x="8374225" y="2526200"/>
            <a:ext cx="494400" cy="144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1200">
                <a:latin typeface="Calibri"/>
                <a:ea typeface="Calibri"/>
                <a:cs typeface="Calibri"/>
                <a:sym typeface="Calibri"/>
              </a:rPr>
              <a:t>Sanqa</a:t>
            </a:r>
            <a:endParaRPr sz="1200">
              <a:latin typeface="Calibri"/>
              <a:ea typeface="Calibri"/>
              <a:cs typeface="Calibri"/>
              <a:sym typeface="Calibri"/>
            </a:endParaRPr>
          </a:p>
        </p:txBody>
      </p:sp>
      <p:sp>
        <p:nvSpPr>
          <p:cNvPr id="334" name="Google Shape;334;p25"/>
          <p:cNvSpPr txBox="1"/>
          <p:nvPr/>
        </p:nvSpPr>
        <p:spPr>
          <a:xfrm>
            <a:off x="310450" y="947900"/>
            <a:ext cx="3646200" cy="36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t>2) </a:t>
            </a:r>
            <a:r>
              <a:rPr b="1" lang="en-GB"/>
              <a:t>Notación Cifrada Pentagrámica (1/2) </a:t>
            </a:r>
            <a:endParaRPr b="1"/>
          </a:p>
        </p:txBody>
      </p:sp>
      <p:sp>
        <p:nvSpPr>
          <p:cNvPr id="335" name="Google Shape;335;p25"/>
          <p:cNvSpPr txBox="1"/>
          <p:nvPr/>
        </p:nvSpPr>
        <p:spPr>
          <a:xfrm>
            <a:off x="156900" y="1992925"/>
            <a:ext cx="977400" cy="432000"/>
          </a:xfrm>
          <a:prstGeom prst="rect">
            <a:avLst/>
          </a:prstGeom>
          <a:noFill/>
          <a:ln>
            <a:noFill/>
          </a:ln>
        </p:spPr>
        <p:txBody>
          <a:bodyPr anchorCtr="0" anchor="ctr" bIns="72000" lIns="72000" spcFirstLastPara="1" rIns="72000" wrap="square" tIns="72000">
            <a:noAutofit/>
          </a:bodyPr>
          <a:lstStyle/>
          <a:p>
            <a:pPr indent="0" lvl="0" marL="0" rtl="0" algn="ctr">
              <a:spcBef>
                <a:spcPts val="0"/>
              </a:spcBef>
              <a:spcAft>
                <a:spcPts val="0"/>
              </a:spcAft>
              <a:buNone/>
            </a:pPr>
            <a:r>
              <a:rPr b="1" lang="en-GB">
                <a:latin typeface="Calibri"/>
                <a:ea typeface="Calibri"/>
                <a:cs typeface="Calibri"/>
                <a:sym typeface="Calibri"/>
              </a:rPr>
              <a:t>“Mujer”</a:t>
            </a:r>
            <a:endParaRPr b="1">
              <a:latin typeface="Calibri"/>
              <a:ea typeface="Calibri"/>
              <a:cs typeface="Calibri"/>
              <a:sym typeface="Calibri"/>
            </a:endParaRPr>
          </a:p>
        </p:txBody>
      </p:sp>
      <p:sp>
        <p:nvSpPr>
          <p:cNvPr id="336" name="Google Shape;336;p25"/>
          <p:cNvSpPr txBox="1"/>
          <p:nvPr/>
        </p:nvSpPr>
        <p:spPr>
          <a:xfrm>
            <a:off x="156900" y="3593125"/>
            <a:ext cx="977400" cy="432000"/>
          </a:xfrm>
          <a:prstGeom prst="rect">
            <a:avLst/>
          </a:prstGeom>
          <a:noFill/>
          <a:ln>
            <a:noFill/>
          </a:ln>
        </p:spPr>
        <p:txBody>
          <a:bodyPr anchorCtr="0" anchor="ctr" bIns="72000" lIns="72000" spcFirstLastPara="1" rIns="72000" wrap="square" tIns="72000">
            <a:noAutofit/>
          </a:bodyPr>
          <a:lstStyle/>
          <a:p>
            <a:pPr indent="0" lvl="0" marL="0" rtl="0" algn="ctr">
              <a:spcBef>
                <a:spcPts val="0"/>
              </a:spcBef>
              <a:spcAft>
                <a:spcPts val="0"/>
              </a:spcAft>
              <a:buNone/>
            </a:pPr>
            <a:r>
              <a:rPr b="1" lang="en-GB">
                <a:latin typeface="Calibri"/>
                <a:ea typeface="Calibri"/>
                <a:cs typeface="Calibri"/>
                <a:sym typeface="Calibri"/>
              </a:rPr>
              <a:t>“Hombre”</a:t>
            </a:r>
            <a:endParaRPr b="1">
              <a:latin typeface="Calibri"/>
              <a:ea typeface="Calibri"/>
              <a:cs typeface="Calibri"/>
              <a:sym typeface="Calibri"/>
            </a:endParaRPr>
          </a:p>
        </p:txBody>
      </p:sp>
      <p:sp>
        <p:nvSpPr>
          <p:cNvPr id="337" name="Google Shape;337;p25"/>
          <p:cNvSpPr txBox="1"/>
          <p:nvPr/>
        </p:nvSpPr>
        <p:spPr>
          <a:xfrm>
            <a:off x="-4261" y="4891789"/>
            <a:ext cx="2703600" cy="252000"/>
          </a:xfrm>
          <a:prstGeom prst="rect">
            <a:avLst/>
          </a:prstGeom>
          <a:solidFill>
            <a:srgbClr val="000000"/>
          </a:solidFill>
          <a:ln>
            <a:noFill/>
          </a:ln>
        </p:spPr>
        <p:txBody>
          <a:bodyPr anchorCtr="0" anchor="ctr" bIns="0" lIns="36000" spcFirstLastPara="1" rIns="36000" wrap="square" tIns="0">
            <a:noAutofit/>
          </a:bodyPr>
          <a:lstStyle/>
          <a:p>
            <a:pPr indent="0" lvl="0" marL="0" rtl="0" algn="l">
              <a:spcBef>
                <a:spcPts val="0"/>
              </a:spcBef>
              <a:spcAft>
                <a:spcPts val="0"/>
              </a:spcAft>
              <a:buNone/>
            </a:pPr>
            <a:r>
              <a:rPr lang="en-GB" sz="800">
                <a:solidFill>
                  <a:srgbClr val="FFFFFF"/>
                </a:solidFill>
              </a:rPr>
              <a:t>Roger Carhuatocto ~ Barcelona - Cardedeu ~ 01.02.2019</a:t>
            </a:r>
            <a:endParaRPr sz="80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26"/>
          <p:cNvSpPr txBox="1"/>
          <p:nvPr>
            <p:ph type="title"/>
          </p:nvPr>
        </p:nvSpPr>
        <p:spPr>
          <a:xfrm>
            <a:off x="311700" y="445025"/>
            <a:ext cx="415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4. Métodos  </a:t>
            </a:r>
            <a:endParaRPr/>
          </a:p>
        </p:txBody>
      </p:sp>
      <p:pic>
        <p:nvPicPr>
          <p:cNvPr id="343" name="Google Shape;343;p26"/>
          <p:cNvPicPr preferRelativeResize="0"/>
          <p:nvPr/>
        </p:nvPicPr>
        <p:blipFill>
          <a:blip r:embed="rId3">
            <a:alphaModFix/>
          </a:blip>
          <a:stretch>
            <a:fillRect/>
          </a:stretch>
        </p:blipFill>
        <p:spPr>
          <a:xfrm>
            <a:off x="5755328" y="531923"/>
            <a:ext cx="3214951" cy="1039075"/>
          </a:xfrm>
          <a:prstGeom prst="rect">
            <a:avLst/>
          </a:prstGeom>
          <a:noFill/>
          <a:ln>
            <a:noFill/>
          </a:ln>
        </p:spPr>
      </p:pic>
      <p:pic>
        <p:nvPicPr>
          <p:cNvPr id="344" name="Google Shape;344;p26"/>
          <p:cNvPicPr preferRelativeResize="0"/>
          <p:nvPr/>
        </p:nvPicPr>
        <p:blipFill>
          <a:blip r:embed="rId4">
            <a:alphaModFix/>
          </a:blip>
          <a:stretch>
            <a:fillRect/>
          </a:stretch>
        </p:blipFill>
        <p:spPr>
          <a:xfrm>
            <a:off x="6569345" y="1927275"/>
            <a:ext cx="2400927" cy="2997225"/>
          </a:xfrm>
          <a:prstGeom prst="rect">
            <a:avLst/>
          </a:prstGeom>
          <a:noFill/>
          <a:ln>
            <a:noFill/>
          </a:ln>
        </p:spPr>
      </p:pic>
      <p:pic>
        <p:nvPicPr>
          <p:cNvPr id="345" name="Google Shape;345;p26"/>
          <p:cNvPicPr preferRelativeResize="0"/>
          <p:nvPr/>
        </p:nvPicPr>
        <p:blipFill rotWithShape="1">
          <a:blip r:embed="rId5">
            <a:alphaModFix/>
          </a:blip>
          <a:srcRect b="4627" l="0" r="0" t="31807"/>
          <a:stretch/>
        </p:blipFill>
        <p:spPr>
          <a:xfrm>
            <a:off x="131525" y="2097874"/>
            <a:ext cx="6107750" cy="2997225"/>
          </a:xfrm>
          <a:prstGeom prst="rect">
            <a:avLst/>
          </a:prstGeom>
          <a:noFill/>
          <a:ln>
            <a:noFill/>
          </a:ln>
        </p:spPr>
      </p:pic>
      <p:sp>
        <p:nvSpPr>
          <p:cNvPr id="346" name="Google Shape;346;p26"/>
          <p:cNvSpPr txBox="1"/>
          <p:nvPr/>
        </p:nvSpPr>
        <p:spPr>
          <a:xfrm>
            <a:off x="368925" y="1508600"/>
            <a:ext cx="3102900" cy="7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t>El Cóndor Pasa</a:t>
            </a:r>
            <a:endParaRPr b="1" sz="1200"/>
          </a:p>
          <a:p>
            <a:pPr indent="0" lvl="0" marL="0" rtl="0" algn="l">
              <a:spcBef>
                <a:spcPts val="0"/>
              </a:spcBef>
              <a:spcAft>
                <a:spcPts val="0"/>
              </a:spcAft>
              <a:buNone/>
            </a:pPr>
            <a:r>
              <a:rPr lang="en-GB" sz="1000"/>
              <a:t>Daniel Alomía Robles (Fox Incaico - LAm)</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GB" sz="1000"/>
              <a:t>Fragmento (Yarawi / Fox Incaico)</a:t>
            </a:r>
            <a:endParaRPr sz="1000"/>
          </a:p>
          <a:p>
            <a:pPr indent="0" lvl="0" marL="0" rtl="0" algn="l">
              <a:spcBef>
                <a:spcPts val="0"/>
              </a:spcBef>
              <a:spcAft>
                <a:spcPts val="0"/>
              </a:spcAft>
              <a:buNone/>
            </a:pPr>
            <a:r>
              <a:t/>
            </a:r>
            <a:endParaRPr/>
          </a:p>
        </p:txBody>
      </p:sp>
      <p:sp>
        <p:nvSpPr>
          <p:cNvPr id="347" name="Google Shape;347;p26"/>
          <p:cNvSpPr txBox="1"/>
          <p:nvPr/>
        </p:nvSpPr>
        <p:spPr>
          <a:xfrm>
            <a:off x="6557700" y="2373925"/>
            <a:ext cx="778500" cy="432000"/>
          </a:xfrm>
          <a:prstGeom prst="rect">
            <a:avLst/>
          </a:prstGeom>
          <a:noFill/>
          <a:ln>
            <a:noFill/>
          </a:ln>
        </p:spPr>
        <p:txBody>
          <a:bodyPr anchorCtr="0" anchor="ctr" bIns="72000" lIns="72000" spcFirstLastPara="1" rIns="72000" wrap="square" tIns="72000">
            <a:noAutofit/>
          </a:bodyPr>
          <a:lstStyle/>
          <a:p>
            <a:pPr indent="0" lvl="0" marL="0" rtl="0" algn="ctr">
              <a:spcBef>
                <a:spcPts val="0"/>
              </a:spcBef>
              <a:spcAft>
                <a:spcPts val="0"/>
              </a:spcAft>
              <a:buNone/>
            </a:pPr>
            <a:r>
              <a:rPr b="1" lang="en-GB" sz="1200">
                <a:latin typeface="Calibri"/>
                <a:ea typeface="Calibri"/>
                <a:cs typeface="Calibri"/>
                <a:sym typeface="Calibri"/>
              </a:rPr>
              <a:t>“Mujer”</a:t>
            </a:r>
            <a:endParaRPr b="1" sz="1200">
              <a:latin typeface="Calibri"/>
              <a:ea typeface="Calibri"/>
              <a:cs typeface="Calibri"/>
              <a:sym typeface="Calibri"/>
            </a:endParaRPr>
          </a:p>
        </p:txBody>
      </p:sp>
      <p:sp>
        <p:nvSpPr>
          <p:cNvPr id="348" name="Google Shape;348;p26"/>
          <p:cNvSpPr txBox="1"/>
          <p:nvPr/>
        </p:nvSpPr>
        <p:spPr>
          <a:xfrm>
            <a:off x="6481500" y="3821725"/>
            <a:ext cx="977400" cy="432000"/>
          </a:xfrm>
          <a:prstGeom prst="rect">
            <a:avLst/>
          </a:prstGeom>
          <a:noFill/>
          <a:ln>
            <a:noFill/>
          </a:ln>
        </p:spPr>
        <p:txBody>
          <a:bodyPr anchorCtr="0" anchor="ctr" bIns="72000" lIns="72000" spcFirstLastPara="1" rIns="72000" wrap="square" tIns="72000">
            <a:noAutofit/>
          </a:bodyPr>
          <a:lstStyle/>
          <a:p>
            <a:pPr indent="0" lvl="0" marL="0" rtl="0" algn="ctr">
              <a:spcBef>
                <a:spcPts val="0"/>
              </a:spcBef>
              <a:spcAft>
                <a:spcPts val="0"/>
              </a:spcAft>
              <a:buNone/>
            </a:pPr>
            <a:r>
              <a:rPr b="1" lang="en-GB" sz="1200">
                <a:latin typeface="Calibri"/>
                <a:ea typeface="Calibri"/>
                <a:cs typeface="Calibri"/>
                <a:sym typeface="Calibri"/>
              </a:rPr>
              <a:t>“Hombre”</a:t>
            </a:r>
            <a:endParaRPr b="1" sz="1200">
              <a:latin typeface="Calibri"/>
              <a:ea typeface="Calibri"/>
              <a:cs typeface="Calibri"/>
              <a:sym typeface="Calibri"/>
            </a:endParaRPr>
          </a:p>
        </p:txBody>
      </p:sp>
      <p:sp>
        <p:nvSpPr>
          <p:cNvPr id="349" name="Google Shape;349;p26"/>
          <p:cNvSpPr txBox="1"/>
          <p:nvPr/>
        </p:nvSpPr>
        <p:spPr>
          <a:xfrm>
            <a:off x="310450" y="947900"/>
            <a:ext cx="3866100" cy="36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t>2) Notación Cifrada Pentagrámica (2/2) </a:t>
            </a:r>
            <a:endParaRPr b="1"/>
          </a:p>
        </p:txBody>
      </p:sp>
      <p:sp>
        <p:nvSpPr>
          <p:cNvPr id="350" name="Google Shape;350;p26"/>
          <p:cNvSpPr txBox="1"/>
          <p:nvPr/>
        </p:nvSpPr>
        <p:spPr>
          <a:xfrm>
            <a:off x="-4261" y="4891789"/>
            <a:ext cx="2703600" cy="252000"/>
          </a:xfrm>
          <a:prstGeom prst="rect">
            <a:avLst/>
          </a:prstGeom>
          <a:solidFill>
            <a:srgbClr val="000000"/>
          </a:solidFill>
          <a:ln>
            <a:noFill/>
          </a:ln>
        </p:spPr>
        <p:txBody>
          <a:bodyPr anchorCtr="0" anchor="ctr" bIns="0" lIns="36000" spcFirstLastPara="1" rIns="36000" wrap="square" tIns="0">
            <a:noAutofit/>
          </a:bodyPr>
          <a:lstStyle/>
          <a:p>
            <a:pPr indent="0" lvl="0" marL="0" rtl="0" algn="l">
              <a:spcBef>
                <a:spcPts val="0"/>
              </a:spcBef>
              <a:spcAft>
                <a:spcPts val="0"/>
              </a:spcAft>
              <a:buNone/>
            </a:pPr>
            <a:r>
              <a:rPr lang="en-GB" sz="800">
                <a:solidFill>
                  <a:srgbClr val="FFFFFF"/>
                </a:solidFill>
              </a:rPr>
              <a:t>Roger Carhuatocto ~ Barcelona - Cardedeu ~ 01.02.2019</a:t>
            </a:r>
            <a:endParaRPr sz="8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27"/>
          <p:cNvSpPr txBox="1"/>
          <p:nvPr>
            <p:ph type="title"/>
          </p:nvPr>
        </p:nvSpPr>
        <p:spPr>
          <a:xfrm>
            <a:off x="311700" y="445025"/>
            <a:ext cx="227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5. Melodías </a:t>
            </a:r>
            <a:endParaRPr/>
          </a:p>
        </p:txBody>
      </p:sp>
      <p:sp>
        <p:nvSpPr>
          <p:cNvPr id="356" name="Google Shape;356;p27"/>
          <p:cNvSpPr txBox="1"/>
          <p:nvPr/>
        </p:nvSpPr>
        <p:spPr>
          <a:xfrm>
            <a:off x="393350" y="1099775"/>
            <a:ext cx="3069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t>El Cóndor Pasa</a:t>
            </a:r>
            <a:endParaRPr b="1"/>
          </a:p>
          <a:p>
            <a:pPr indent="0" lvl="0" marL="0" rtl="0" algn="l">
              <a:spcBef>
                <a:spcPts val="0"/>
              </a:spcBef>
              <a:spcAft>
                <a:spcPts val="0"/>
              </a:spcAft>
              <a:buNone/>
            </a:pPr>
            <a:r>
              <a:rPr lang="en-GB" sz="1000"/>
              <a:t>Daniel Alomia Robles</a:t>
            </a:r>
            <a:endParaRPr sz="1000"/>
          </a:p>
          <a:p>
            <a:pPr indent="0" lvl="0" marL="0" rtl="0" algn="l">
              <a:spcBef>
                <a:spcPts val="0"/>
              </a:spcBef>
              <a:spcAft>
                <a:spcPts val="0"/>
              </a:spcAft>
              <a:buNone/>
            </a:pPr>
            <a:r>
              <a:rPr lang="en-GB" sz="1000"/>
              <a:t>Tradicional Perú / Fox Incaico</a:t>
            </a:r>
            <a:endParaRPr sz="1000"/>
          </a:p>
        </p:txBody>
      </p:sp>
      <p:pic>
        <p:nvPicPr>
          <p:cNvPr descr="El Cóndor Pasa DANIEL ALOMÍA ROBLES siku trenzado PERÚ 2017." id="357" name="Google Shape;357;p27" title="El Cóndor Pasa SIKU TRENZADO Jhunior Arroyo y  amigos PERÚ 2017">
            <a:hlinkClick r:id="rId3"/>
          </p:cNvPr>
          <p:cNvPicPr preferRelativeResize="0"/>
          <p:nvPr/>
        </p:nvPicPr>
        <p:blipFill>
          <a:blip r:embed="rId4">
            <a:alphaModFix/>
          </a:blip>
          <a:stretch>
            <a:fillRect/>
          </a:stretch>
        </p:blipFill>
        <p:spPr>
          <a:xfrm>
            <a:off x="529025" y="1899950"/>
            <a:ext cx="3291374" cy="2468531"/>
          </a:xfrm>
          <a:prstGeom prst="rect">
            <a:avLst/>
          </a:prstGeom>
          <a:noFill/>
          <a:ln>
            <a:noFill/>
          </a:ln>
        </p:spPr>
      </p:pic>
      <p:pic>
        <p:nvPicPr>
          <p:cNvPr id="358" name="Google Shape;358;p27"/>
          <p:cNvPicPr preferRelativeResize="0"/>
          <p:nvPr/>
        </p:nvPicPr>
        <p:blipFill rotWithShape="1">
          <a:blip r:embed="rId5">
            <a:alphaModFix/>
          </a:blip>
          <a:srcRect b="0" l="0" r="0" t="3929"/>
          <a:stretch/>
        </p:blipFill>
        <p:spPr>
          <a:xfrm>
            <a:off x="4957225" y="324100"/>
            <a:ext cx="3817150" cy="4773726"/>
          </a:xfrm>
          <a:prstGeom prst="rect">
            <a:avLst/>
          </a:prstGeom>
          <a:noFill/>
          <a:ln>
            <a:noFill/>
          </a:ln>
        </p:spPr>
      </p:pic>
      <p:cxnSp>
        <p:nvCxnSpPr>
          <p:cNvPr id="359" name="Google Shape;359;p27"/>
          <p:cNvCxnSpPr/>
          <p:nvPr/>
        </p:nvCxnSpPr>
        <p:spPr>
          <a:xfrm>
            <a:off x="7613341" y="509419"/>
            <a:ext cx="402000" cy="3600"/>
          </a:xfrm>
          <a:prstGeom prst="straightConnector1">
            <a:avLst/>
          </a:prstGeom>
          <a:noFill/>
          <a:ln cap="flat" cmpd="sng" w="28575">
            <a:solidFill>
              <a:srgbClr val="1155CC"/>
            </a:solidFill>
            <a:prstDash val="solid"/>
            <a:round/>
            <a:headEnd len="med" w="med" type="none"/>
            <a:tailEnd len="med" w="med" type="stealth"/>
          </a:ln>
        </p:spPr>
      </p:cxnSp>
      <p:sp>
        <p:nvSpPr>
          <p:cNvPr id="360" name="Google Shape;360;p27"/>
          <p:cNvSpPr txBox="1"/>
          <p:nvPr/>
        </p:nvSpPr>
        <p:spPr>
          <a:xfrm>
            <a:off x="8015341" y="439219"/>
            <a:ext cx="494400" cy="144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GB" sz="1200">
                <a:solidFill>
                  <a:srgbClr val="1155CC"/>
                </a:solidFill>
                <a:latin typeface="Calibri"/>
                <a:ea typeface="Calibri"/>
                <a:cs typeface="Calibri"/>
                <a:sym typeface="Calibri"/>
              </a:rPr>
              <a:t>ARKA</a:t>
            </a:r>
            <a:endParaRPr b="1" sz="1200">
              <a:solidFill>
                <a:srgbClr val="1155CC"/>
              </a:solidFill>
              <a:latin typeface="Calibri"/>
              <a:ea typeface="Calibri"/>
              <a:cs typeface="Calibri"/>
              <a:sym typeface="Calibri"/>
            </a:endParaRPr>
          </a:p>
        </p:txBody>
      </p:sp>
      <p:cxnSp>
        <p:nvCxnSpPr>
          <p:cNvPr id="361" name="Google Shape;361;p27"/>
          <p:cNvCxnSpPr/>
          <p:nvPr/>
        </p:nvCxnSpPr>
        <p:spPr>
          <a:xfrm>
            <a:off x="7613341" y="738019"/>
            <a:ext cx="402000" cy="3600"/>
          </a:xfrm>
          <a:prstGeom prst="straightConnector1">
            <a:avLst/>
          </a:prstGeom>
          <a:noFill/>
          <a:ln cap="flat" cmpd="sng" w="28575">
            <a:solidFill>
              <a:srgbClr val="FF0000"/>
            </a:solidFill>
            <a:prstDash val="solid"/>
            <a:round/>
            <a:headEnd len="med" w="med" type="none"/>
            <a:tailEnd len="med" w="med" type="stealth"/>
          </a:ln>
        </p:spPr>
      </p:cxnSp>
      <p:sp>
        <p:nvSpPr>
          <p:cNvPr id="362" name="Google Shape;362;p27"/>
          <p:cNvSpPr txBox="1"/>
          <p:nvPr/>
        </p:nvSpPr>
        <p:spPr>
          <a:xfrm>
            <a:off x="8015341" y="667819"/>
            <a:ext cx="494400" cy="144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GB" sz="1200">
                <a:solidFill>
                  <a:srgbClr val="FF0000"/>
                </a:solidFill>
                <a:latin typeface="Calibri"/>
                <a:ea typeface="Calibri"/>
                <a:cs typeface="Calibri"/>
                <a:sym typeface="Calibri"/>
              </a:rPr>
              <a:t>IRA</a:t>
            </a:r>
            <a:endParaRPr b="1" sz="1200">
              <a:solidFill>
                <a:srgbClr val="FF0000"/>
              </a:solidFill>
              <a:latin typeface="Calibri"/>
              <a:ea typeface="Calibri"/>
              <a:cs typeface="Calibri"/>
              <a:sym typeface="Calibri"/>
            </a:endParaRPr>
          </a:p>
        </p:txBody>
      </p:sp>
      <p:sp>
        <p:nvSpPr>
          <p:cNvPr id="363" name="Google Shape;363;p27"/>
          <p:cNvSpPr txBox="1"/>
          <p:nvPr/>
        </p:nvSpPr>
        <p:spPr>
          <a:xfrm>
            <a:off x="533400" y="4355450"/>
            <a:ext cx="3000000" cy="3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600"/>
              <a:t>https://www.youtube.com/watch?v=lmEbunOGn60</a:t>
            </a:r>
            <a:endParaRPr sz="600"/>
          </a:p>
        </p:txBody>
      </p:sp>
      <p:sp>
        <p:nvSpPr>
          <p:cNvPr id="364" name="Google Shape;364;p27"/>
          <p:cNvSpPr txBox="1"/>
          <p:nvPr/>
        </p:nvSpPr>
        <p:spPr>
          <a:xfrm>
            <a:off x="-4261" y="4891789"/>
            <a:ext cx="2703600" cy="252000"/>
          </a:xfrm>
          <a:prstGeom prst="rect">
            <a:avLst/>
          </a:prstGeom>
          <a:solidFill>
            <a:srgbClr val="000000"/>
          </a:solidFill>
          <a:ln>
            <a:noFill/>
          </a:ln>
        </p:spPr>
        <p:txBody>
          <a:bodyPr anchorCtr="0" anchor="ctr" bIns="0" lIns="36000" spcFirstLastPara="1" rIns="36000" wrap="square" tIns="0">
            <a:noAutofit/>
          </a:bodyPr>
          <a:lstStyle/>
          <a:p>
            <a:pPr indent="0" lvl="0" marL="0" rtl="0" algn="l">
              <a:spcBef>
                <a:spcPts val="0"/>
              </a:spcBef>
              <a:spcAft>
                <a:spcPts val="0"/>
              </a:spcAft>
              <a:buNone/>
            </a:pPr>
            <a:r>
              <a:rPr lang="en-GB" sz="800">
                <a:solidFill>
                  <a:srgbClr val="FFFFFF"/>
                </a:solidFill>
              </a:rPr>
              <a:t>Roger Carhuatocto ~ Barcelona - Cardedeu ~ 01.02.2019</a:t>
            </a:r>
            <a:endParaRPr sz="8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28"/>
          <p:cNvSpPr txBox="1"/>
          <p:nvPr>
            <p:ph type="title"/>
          </p:nvPr>
        </p:nvSpPr>
        <p:spPr>
          <a:xfrm>
            <a:off x="311700" y="445025"/>
            <a:ext cx="287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5. Melodías </a:t>
            </a:r>
            <a:endParaRPr/>
          </a:p>
        </p:txBody>
      </p:sp>
      <p:pic>
        <p:nvPicPr>
          <p:cNvPr id="370" name="Google Shape;370;p28"/>
          <p:cNvPicPr preferRelativeResize="0"/>
          <p:nvPr/>
        </p:nvPicPr>
        <p:blipFill rotWithShape="1">
          <a:blip r:embed="rId3">
            <a:alphaModFix/>
          </a:blip>
          <a:srcRect b="24918" l="2543" r="0" t="20757"/>
          <a:stretch/>
        </p:blipFill>
        <p:spPr>
          <a:xfrm>
            <a:off x="88550" y="2144350"/>
            <a:ext cx="8299750" cy="2824100"/>
          </a:xfrm>
          <a:prstGeom prst="rect">
            <a:avLst/>
          </a:prstGeom>
          <a:noFill/>
          <a:ln>
            <a:noFill/>
          </a:ln>
        </p:spPr>
      </p:pic>
      <p:sp>
        <p:nvSpPr>
          <p:cNvPr id="371" name="Google Shape;371;p28"/>
          <p:cNvSpPr txBox="1"/>
          <p:nvPr/>
        </p:nvSpPr>
        <p:spPr>
          <a:xfrm>
            <a:off x="393350" y="1099775"/>
            <a:ext cx="3069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t>Munasquechay</a:t>
            </a:r>
            <a:endParaRPr b="1"/>
          </a:p>
          <a:p>
            <a:pPr indent="0" lvl="0" marL="0" rtl="0" algn="l">
              <a:spcBef>
                <a:spcPts val="0"/>
              </a:spcBef>
              <a:spcAft>
                <a:spcPts val="0"/>
              </a:spcAft>
              <a:buNone/>
            </a:pPr>
            <a:r>
              <a:rPr lang="en-GB" sz="1000"/>
              <a:t>Kjarkas</a:t>
            </a:r>
            <a:endParaRPr sz="1000"/>
          </a:p>
          <a:p>
            <a:pPr indent="0" lvl="0" marL="0" rtl="0" algn="l">
              <a:spcBef>
                <a:spcPts val="0"/>
              </a:spcBef>
              <a:spcAft>
                <a:spcPts val="0"/>
              </a:spcAft>
              <a:buNone/>
            </a:pPr>
            <a:r>
              <a:rPr lang="en-GB" sz="1000"/>
              <a:t>Folklore Boliviano</a:t>
            </a:r>
            <a:endParaRPr sz="1000"/>
          </a:p>
        </p:txBody>
      </p:sp>
      <p:pic>
        <p:nvPicPr>
          <p:cNvPr descr="Music video by Kjarkas performing Munasquechay (Official Video). (C) 2017 PYMCCompany ツ, a division of WDTMusic Music Group.&#10;&#10;http://vevo.ly/T5IijY&#10;&#10;#Kjarkas #Munasquechay #Vevo #Latin #OfficialVideo" id="372" name="Google Shape;372;p28" title="Kjarkas - Munasquechay (Official Video)">
            <a:hlinkClick r:id="rId4"/>
          </p:cNvPr>
          <p:cNvPicPr preferRelativeResize="0"/>
          <p:nvPr/>
        </p:nvPicPr>
        <p:blipFill>
          <a:blip r:embed="rId5">
            <a:alphaModFix/>
          </a:blip>
          <a:stretch>
            <a:fillRect/>
          </a:stretch>
        </p:blipFill>
        <p:spPr>
          <a:xfrm>
            <a:off x="6193925" y="90575"/>
            <a:ext cx="2873875" cy="2155425"/>
          </a:xfrm>
          <a:prstGeom prst="rect">
            <a:avLst/>
          </a:prstGeom>
          <a:noFill/>
          <a:ln>
            <a:noFill/>
          </a:ln>
        </p:spPr>
      </p:pic>
      <p:sp>
        <p:nvSpPr>
          <p:cNvPr id="373" name="Google Shape;373;p28"/>
          <p:cNvSpPr txBox="1"/>
          <p:nvPr/>
        </p:nvSpPr>
        <p:spPr>
          <a:xfrm>
            <a:off x="3132813" y="2302972"/>
            <a:ext cx="175500" cy="274200"/>
          </a:xfrm>
          <a:prstGeom prst="rect">
            <a:avLst/>
          </a:prstGeom>
          <a:solidFill>
            <a:srgbClr val="FFFFFF"/>
          </a:solidFill>
          <a:ln>
            <a:noFill/>
          </a:ln>
        </p:spPr>
        <p:txBody>
          <a:bodyPr anchorCtr="0" anchor="t" bIns="0" lIns="0" spcFirstLastPara="1" rIns="0" wrap="square" tIns="0">
            <a:noAutofit/>
          </a:bodyPr>
          <a:lstStyle/>
          <a:p>
            <a:pPr indent="0" lvl="0" marL="0" rtl="0" algn="r">
              <a:spcBef>
                <a:spcPts val="0"/>
              </a:spcBef>
              <a:spcAft>
                <a:spcPts val="0"/>
              </a:spcAft>
              <a:buNone/>
            </a:pPr>
            <a:r>
              <a:rPr b="1" lang="en-GB" sz="1800">
                <a:solidFill>
                  <a:srgbClr val="4A86E8"/>
                </a:solidFill>
                <a:latin typeface="Calibri"/>
                <a:ea typeface="Calibri"/>
                <a:cs typeface="Calibri"/>
                <a:sym typeface="Calibri"/>
              </a:rPr>
              <a:t>2</a:t>
            </a:r>
            <a:endParaRPr b="1" sz="1800">
              <a:solidFill>
                <a:srgbClr val="4A86E8"/>
              </a:solidFill>
              <a:latin typeface="Calibri"/>
              <a:ea typeface="Calibri"/>
              <a:cs typeface="Calibri"/>
              <a:sym typeface="Calibri"/>
            </a:endParaRPr>
          </a:p>
        </p:txBody>
      </p:sp>
      <p:sp>
        <p:nvSpPr>
          <p:cNvPr id="374" name="Google Shape;374;p28"/>
          <p:cNvSpPr txBox="1"/>
          <p:nvPr/>
        </p:nvSpPr>
        <p:spPr>
          <a:xfrm>
            <a:off x="3132813" y="4207972"/>
            <a:ext cx="175500" cy="274200"/>
          </a:xfrm>
          <a:prstGeom prst="rect">
            <a:avLst/>
          </a:prstGeom>
          <a:solidFill>
            <a:srgbClr val="FFFFFF"/>
          </a:solidFill>
          <a:ln>
            <a:noFill/>
          </a:ln>
        </p:spPr>
        <p:txBody>
          <a:bodyPr anchorCtr="0" anchor="t" bIns="0" lIns="0" spcFirstLastPara="1" rIns="0" wrap="square" tIns="0">
            <a:noAutofit/>
          </a:bodyPr>
          <a:lstStyle/>
          <a:p>
            <a:pPr indent="0" lvl="0" marL="0" rtl="0" algn="r">
              <a:spcBef>
                <a:spcPts val="0"/>
              </a:spcBef>
              <a:spcAft>
                <a:spcPts val="0"/>
              </a:spcAft>
              <a:buNone/>
            </a:pPr>
            <a:r>
              <a:rPr b="1" lang="en-GB" sz="1800">
                <a:solidFill>
                  <a:srgbClr val="4A86E8"/>
                </a:solidFill>
                <a:latin typeface="Calibri"/>
                <a:ea typeface="Calibri"/>
                <a:cs typeface="Calibri"/>
                <a:sym typeface="Calibri"/>
              </a:rPr>
              <a:t>2</a:t>
            </a:r>
            <a:endParaRPr b="1" sz="1800">
              <a:solidFill>
                <a:srgbClr val="4A86E8"/>
              </a:solidFill>
              <a:latin typeface="Calibri"/>
              <a:ea typeface="Calibri"/>
              <a:cs typeface="Calibri"/>
              <a:sym typeface="Calibri"/>
            </a:endParaRPr>
          </a:p>
        </p:txBody>
      </p:sp>
      <p:sp>
        <p:nvSpPr>
          <p:cNvPr id="375" name="Google Shape;375;p28"/>
          <p:cNvSpPr txBox="1"/>
          <p:nvPr/>
        </p:nvSpPr>
        <p:spPr>
          <a:xfrm>
            <a:off x="6248400" y="2272800"/>
            <a:ext cx="27741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600"/>
              <a:t>https://www.youtube.com/watch?v=VAc0xuVa7jI</a:t>
            </a:r>
            <a:endParaRPr sz="600"/>
          </a:p>
        </p:txBody>
      </p:sp>
      <p:sp>
        <p:nvSpPr>
          <p:cNvPr id="376" name="Google Shape;376;p28"/>
          <p:cNvSpPr txBox="1"/>
          <p:nvPr/>
        </p:nvSpPr>
        <p:spPr>
          <a:xfrm>
            <a:off x="-4261" y="4891789"/>
            <a:ext cx="2703600" cy="252000"/>
          </a:xfrm>
          <a:prstGeom prst="rect">
            <a:avLst/>
          </a:prstGeom>
          <a:solidFill>
            <a:srgbClr val="000000"/>
          </a:solidFill>
          <a:ln>
            <a:noFill/>
          </a:ln>
        </p:spPr>
        <p:txBody>
          <a:bodyPr anchorCtr="0" anchor="ctr" bIns="0" lIns="36000" spcFirstLastPara="1" rIns="36000" wrap="square" tIns="0">
            <a:noAutofit/>
          </a:bodyPr>
          <a:lstStyle/>
          <a:p>
            <a:pPr indent="0" lvl="0" marL="0" rtl="0" algn="l">
              <a:spcBef>
                <a:spcPts val="0"/>
              </a:spcBef>
              <a:spcAft>
                <a:spcPts val="0"/>
              </a:spcAft>
              <a:buNone/>
            </a:pPr>
            <a:r>
              <a:rPr lang="en-GB" sz="800">
                <a:solidFill>
                  <a:srgbClr val="FFFFFF"/>
                </a:solidFill>
              </a:rPr>
              <a:t>Roger Carhuatocto ~ Barcelona - Cardedeu ~ 01.02.2019</a:t>
            </a:r>
            <a:endParaRPr sz="800">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29"/>
          <p:cNvSpPr txBox="1"/>
          <p:nvPr>
            <p:ph type="title"/>
          </p:nvPr>
        </p:nvSpPr>
        <p:spPr>
          <a:xfrm>
            <a:off x="311700" y="445025"/>
            <a:ext cx="4082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5. Melodías </a:t>
            </a:r>
            <a:endParaRPr/>
          </a:p>
        </p:txBody>
      </p:sp>
      <p:pic>
        <p:nvPicPr>
          <p:cNvPr descr="Sumac Pacha à Bourges 1987 France.&#10;Cancion boliviana de Ramiro de la Zerda  https://youtu.be/CNHDewjdNgw&#10;https://youtu.be/z0CFPi3F8RU" id="382" name="Google Shape;382;p29" title="Phuru Runas - EXCELENTE">
            <a:hlinkClick r:id="rId3"/>
          </p:cNvPr>
          <p:cNvPicPr preferRelativeResize="0"/>
          <p:nvPr/>
        </p:nvPicPr>
        <p:blipFill>
          <a:blip r:embed="rId4">
            <a:alphaModFix/>
          </a:blip>
          <a:stretch>
            <a:fillRect/>
          </a:stretch>
        </p:blipFill>
        <p:spPr>
          <a:xfrm>
            <a:off x="4495800" y="76200"/>
            <a:ext cx="4572000" cy="3429000"/>
          </a:xfrm>
          <a:prstGeom prst="rect">
            <a:avLst/>
          </a:prstGeom>
          <a:noFill/>
          <a:ln>
            <a:noFill/>
          </a:ln>
        </p:spPr>
      </p:pic>
      <p:sp>
        <p:nvSpPr>
          <p:cNvPr id="383" name="Google Shape;383;p29"/>
          <p:cNvSpPr txBox="1"/>
          <p:nvPr/>
        </p:nvSpPr>
        <p:spPr>
          <a:xfrm>
            <a:off x="393350" y="1099775"/>
            <a:ext cx="3069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t>Phuru Runas (Pluma-Hombres)</a:t>
            </a:r>
            <a:endParaRPr b="1"/>
          </a:p>
          <a:p>
            <a:pPr indent="0" lvl="0" marL="0" rtl="0" algn="l">
              <a:spcBef>
                <a:spcPts val="0"/>
              </a:spcBef>
              <a:spcAft>
                <a:spcPts val="0"/>
              </a:spcAft>
              <a:buNone/>
            </a:pPr>
            <a:r>
              <a:rPr lang="en-GB" sz="1000"/>
              <a:t>Ramiro de la Zerda</a:t>
            </a:r>
            <a:endParaRPr sz="1000"/>
          </a:p>
          <a:p>
            <a:pPr indent="0" lvl="0" marL="0" rtl="0" algn="l">
              <a:spcBef>
                <a:spcPts val="0"/>
              </a:spcBef>
              <a:spcAft>
                <a:spcPts val="0"/>
              </a:spcAft>
              <a:buNone/>
            </a:pPr>
            <a:r>
              <a:rPr lang="en-GB" sz="1000"/>
              <a:t>Tradicional Bolivia / Trote</a:t>
            </a:r>
            <a:endParaRPr sz="1000"/>
          </a:p>
        </p:txBody>
      </p:sp>
      <p:sp>
        <p:nvSpPr>
          <p:cNvPr id="384" name="Google Shape;384;p29"/>
          <p:cNvSpPr txBox="1"/>
          <p:nvPr/>
        </p:nvSpPr>
        <p:spPr>
          <a:xfrm>
            <a:off x="5604600" y="3497075"/>
            <a:ext cx="3463200" cy="387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chemeClr val="dk1"/>
                </a:solidFill>
              </a:rPr>
              <a:t>http://musicaandina2011.blogspot.com/2014/01/phuru-runas.html</a:t>
            </a:r>
            <a:endParaRPr sz="800"/>
          </a:p>
        </p:txBody>
      </p:sp>
      <p:pic>
        <p:nvPicPr>
          <p:cNvPr id="385" name="Google Shape;385;p29"/>
          <p:cNvPicPr preferRelativeResize="0"/>
          <p:nvPr/>
        </p:nvPicPr>
        <p:blipFill rotWithShape="1">
          <a:blip r:embed="rId5">
            <a:alphaModFix/>
          </a:blip>
          <a:srcRect b="0" l="0" r="0" t="81302"/>
          <a:stretch/>
        </p:blipFill>
        <p:spPr>
          <a:xfrm>
            <a:off x="80900" y="3964800"/>
            <a:ext cx="8948050" cy="936175"/>
          </a:xfrm>
          <a:prstGeom prst="rect">
            <a:avLst/>
          </a:prstGeom>
          <a:noFill/>
          <a:ln>
            <a:noFill/>
          </a:ln>
        </p:spPr>
      </p:pic>
      <p:pic>
        <p:nvPicPr>
          <p:cNvPr descr="Hola amigos de Perú y de todo el mundo en este tutorial aprenderemos como se toca el tema Purunrunas con quena y zampoña este tema muy conocido lo grabe con un Zampoña Toyo en sol mayor cada instrumento quena abajo del video está escrito las notas y de la zampoña también, este tema lo pueden tocar con una malta en sol mayor o un Basto en sol mayor ya que está grabado con Toyo espero que les guste por favor compártanlo y suscríbanse a mi canal pronto seguiré haciendo más videos tutoriales de los temas que les gusta un abraso totales." id="386" name="Google Shape;386;p29" title="PURUNRUNAS TUTORIAL PARA QUENA Y ZAMPOÑA.">
            <a:hlinkClick r:id="rId6"/>
          </p:cNvPr>
          <p:cNvPicPr preferRelativeResize="0"/>
          <p:nvPr/>
        </p:nvPicPr>
        <p:blipFill>
          <a:blip r:embed="rId7">
            <a:alphaModFix/>
          </a:blip>
          <a:stretch>
            <a:fillRect/>
          </a:stretch>
        </p:blipFill>
        <p:spPr>
          <a:xfrm>
            <a:off x="540250" y="1824875"/>
            <a:ext cx="2853233" cy="2139925"/>
          </a:xfrm>
          <a:prstGeom prst="rect">
            <a:avLst/>
          </a:prstGeom>
          <a:noFill/>
          <a:ln>
            <a:noFill/>
          </a:ln>
        </p:spPr>
      </p:pic>
      <p:sp>
        <p:nvSpPr>
          <p:cNvPr id="387" name="Google Shape;387;p29"/>
          <p:cNvSpPr txBox="1"/>
          <p:nvPr/>
        </p:nvSpPr>
        <p:spPr>
          <a:xfrm>
            <a:off x="533400" y="3712165"/>
            <a:ext cx="3000000" cy="270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600"/>
              <a:t>https://www.youtube.com/watch?v=YFNC0pJ13w8</a:t>
            </a:r>
            <a:endParaRPr sz="600"/>
          </a:p>
        </p:txBody>
      </p:sp>
      <p:sp>
        <p:nvSpPr>
          <p:cNvPr id="388" name="Google Shape;388;p29"/>
          <p:cNvSpPr txBox="1"/>
          <p:nvPr/>
        </p:nvSpPr>
        <p:spPr>
          <a:xfrm>
            <a:off x="-4261" y="4891789"/>
            <a:ext cx="2703600" cy="252000"/>
          </a:xfrm>
          <a:prstGeom prst="rect">
            <a:avLst/>
          </a:prstGeom>
          <a:solidFill>
            <a:srgbClr val="000000"/>
          </a:solidFill>
          <a:ln>
            <a:noFill/>
          </a:ln>
        </p:spPr>
        <p:txBody>
          <a:bodyPr anchorCtr="0" anchor="ctr" bIns="0" lIns="36000" spcFirstLastPara="1" rIns="36000" wrap="square" tIns="0">
            <a:noAutofit/>
          </a:bodyPr>
          <a:lstStyle/>
          <a:p>
            <a:pPr indent="0" lvl="0" marL="0" rtl="0" algn="l">
              <a:spcBef>
                <a:spcPts val="0"/>
              </a:spcBef>
              <a:spcAft>
                <a:spcPts val="0"/>
              </a:spcAft>
              <a:buNone/>
            </a:pPr>
            <a:r>
              <a:rPr lang="en-GB" sz="800">
                <a:solidFill>
                  <a:srgbClr val="FFFFFF"/>
                </a:solidFill>
              </a:rPr>
              <a:t>Roger Carhuatocto ~ Barcelona - Cardedeu ~ 01.02.2019</a:t>
            </a:r>
            <a:endParaRPr sz="80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30"/>
          <p:cNvSpPr txBox="1"/>
          <p:nvPr>
            <p:ph type="title"/>
          </p:nvPr>
        </p:nvSpPr>
        <p:spPr>
          <a:xfrm>
            <a:off x="311700" y="445025"/>
            <a:ext cx="4082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5. Melodías </a:t>
            </a:r>
            <a:endParaRPr/>
          </a:p>
        </p:txBody>
      </p:sp>
      <p:pic>
        <p:nvPicPr>
          <p:cNvPr id="394" name="Google Shape;394;p30"/>
          <p:cNvPicPr preferRelativeResize="0"/>
          <p:nvPr/>
        </p:nvPicPr>
        <p:blipFill rotWithShape="1">
          <a:blip r:embed="rId3">
            <a:alphaModFix/>
          </a:blip>
          <a:srcRect b="44543" l="0" r="0" t="0"/>
          <a:stretch/>
        </p:blipFill>
        <p:spPr>
          <a:xfrm>
            <a:off x="3093625" y="167975"/>
            <a:ext cx="5944576" cy="4860800"/>
          </a:xfrm>
          <a:prstGeom prst="rect">
            <a:avLst/>
          </a:prstGeom>
          <a:noFill/>
          <a:ln>
            <a:noFill/>
          </a:ln>
        </p:spPr>
      </p:pic>
      <p:sp>
        <p:nvSpPr>
          <p:cNvPr id="395" name="Google Shape;395;p30"/>
          <p:cNvSpPr txBox="1"/>
          <p:nvPr/>
        </p:nvSpPr>
        <p:spPr>
          <a:xfrm>
            <a:off x="-4261" y="4891789"/>
            <a:ext cx="2703600" cy="252000"/>
          </a:xfrm>
          <a:prstGeom prst="rect">
            <a:avLst/>
          </a:prstGeom>
          <a:solidFill>
            <a:srgbClr val="000000"/>
          </a:solidFill>
          <a:ln>
            <a:noFill/>
          </a:ln>
        </p:spPr>
        <p:txBody>
          <a:bodyPr anchorCtr="0" anchor="ctr" bIns="0" lIns="36000" spcFirstLastPara="1" rIns="36000" wrap="square" tIns="0">
            <a:noAutofit/>
          </a:bodyPr>
          <a:lstStyle/>
          <a:p>
            <a:pPr indent="0" lvl="0" marL="0" rtl="0" algn="l">
              <a:spcBef>
                <a:spcPts val="0"/>
              </a:spcBef>
              <a:spcAft>
                <a:spcPts val="0"/>
              </a:spcAft>
              <a:buNone/>
            </a:pPr>
            <a:r>
              <a:rPr lang="en-GB" sz="800">
                <a:solidFill>
                  <a:srgbClr val="FFFFFF"/>
                </a:solidFill>
              </a:rPr>
              <a:t>Roger Carhuatocto ~ Barcelona - Cardedeu ~ 01.02.2019</a:t>
            </a:r>
            <a:endParaRPr sz="8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31"/>
          <p:cNvSpPr txBox="1"/>
          <p:nvPr>
            <p:ph type="title"/>
          </p:nvPr>
        </p:nvSpPr>
        <p:spPr>
          <a:xfrm>
            <a:off x="311700" y="445025"/>
            <a:ext cx="4082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5. Melodías </a:t>
            </a:r>
            <a:endParaRPr/>
          </a:p>
        </p:txBody>
      </p:sp>
      <p:pic>
        <p:nvPicPr>
          <p:cNvPr id="401" name="Google Shape;401;p31"/>
          <p:cNvPicPr preferRelativeResize="0"/>
          <p:nvPr/>
        </p:nvPicPr>
        <p:blipFill>
          <a:blip r:embed="rId3">
            <a:alphaModFix/>
          </a:blip>
          <a:stretch>
            <a:fillRect/>
          </a:stretch>
        </p:blipFill>
        <p:spPr>
          <a:xfrm>
            <a:off x="2955100" y="157851"/>
            <a:ext cx="6035451" cy="3892974"/>
          </a:xfrm>
          <a:prstGeom prst="rect">
            <a:avLst/>
          </a:prstGeom>
          <a:noFill/>
          <a:ln>
            <a:noFill/>
          </a:ln>
        </p:spPr>
      </p:pic>
      <p:sp>
        <p:nvSpPr>
          <p:cNvPr id="402" name="Google Shape;402;p31"/>
          <p:cNvSpPr txBox="1"/>
          <p:nvPr/>
        </p:nvSpPr>
        <p:spPr>
          <a:xfrm>
            <a:off x="-4261" y="4891789"/>
            <a:ext cx="2703600" cy="252000"/>
          </a:xfrm>
          <a:prstGeom prst="rect">
            <a:avLst/>
          </a:prstGeom>
          <a:solidFill>
            <a:srgbClr val="000000"/>
          </a:solidFill>
          <a:ln>
            <a:noFill/>
          </a:ln>
        </p:spPr>
        <p:txBody>
          <a:bodyPr anchorCtr="0" anchor="ctr" bIns="0" lIns="36000" spcFirstLastPara="1" rIns="36000" wrap="square" tIns="0">
            <a:noAutofit/>
          </a:bodyPr>
          <a:lstStyle/>
          <a:p>
            <a:pPr indent="0" lvl="0" marL="0" rtl="0" algn="l">
              <a:spcBef>
                <a:spcPts val="0"/>
              </a:spcBef>
              <a:spcAft>
                <a:spcPts val="0"/>
              </a:spcAft>
              <a:buNone/>
            </a:pPr>
            <a:r>
              <a:rPr lang="en-GB" sz="800">
                <a:solidFill>
                  <a:srgbClr val="FFFFFF"/>
                </a:solidFill>
              </a:rPr>
              <a:t>Roger Carhuatocto ~ Barcelona - Cardedeu ~ 01.02.2019</a:t>
            </a:r>
            <a:endParaRPr sz="8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3438300" cy="5727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AutoNum type="arabicPeriod"/>
            </a:pPr>
            <a:r>
              <a:rPr lang="en-GB"/>
              <a:t>Leyenda (1/2)</a:t>
            </a:r>
            <a:endParaRPr/>
          </a:p>
        </p:txBody>
      </p:sp>
      <p:pic>
        <p:nvPicPr>
          <p:cNvPr id="62" name="Google Shape;62;p14"/>
          <p:cNvPicPr preferRelativeResize="0"/>
          <p:nvPr/>
        </p:nvPicPr>
        <p:blipFill>
          <a:blip r:embed="rId3">
            <a:alphaModFix/>
          </a:blip>
          <a:stretch>
            <a:fillRect/>
          </a:stretch>
        </p:blipFill>
        <p:spPr>
          <a:xfrm>
            <a:off x="159300" y="1029550"/>
            <a:ext cx="3503176" cy="3820975"/>
          </a:xfrm>
          <a:prstGeom prst="rect">
            <a:avLst/>
          </a:prstGeom>
          <a:noFill/>
          <a:ln>
            <a:noFill/>
          </a:ln>
        </p:spPr>
      </p:pic>
      <p:sp>
        <p:nvSpPr>
          <p:cNvPr id="63" name="Google Shape;63;p14"/>
          <p:cNvSpPr txBox="1"/>
          <p:nvPr/>
        </p:nvSpPr>
        <p:spPr>
          <a:xfrm>
            <a:off x="3749950" y="804850"/>
            <a:ext cx="5326800" cy="404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solidFill>
                  <a:schemeClr val="dk1"/>
                </a:solidFill>
              </a:rPr>
              <a:t>Según la mitología griega </a:t>
            </a:r>
            <a:r>
              <a:rPr i="1" lang="en-GB" sz="1200">
                <a:solidFill>
                  <a:schemeClr val="dk1"/>
                </a:solidFill>
              </a:rPr>
              <a:t>“cuando nació el niño Pan (hijo del dios Hermes y Driops), fue abandonado por su madre en el bosque porque tenía un aspecto mitad humano y mitad animal. Lo cubría una espesa mata de pelo y sus piernas eran robustas patas finalizadas en pezuñas. De su frente nacían dos cuernos que le daban un aire de bestia. En el bosque creció solo, como un animal y era conocido como Pan. Resentido con el mundo Pan se dedicaba a asustar a todos los habitantes del lugar causando un temor descomunal entre ellos. (He aquí el origen también de la palabra PÁNICO, miedo a Pan). </a:t>
            </a:r>
            <a:endParaRPr i="1" sz="1200">
              <a:solidFill>
                <a:schemeClr val="dk1"/>
              </a:solidFill>
            </a:endParaRPr>
          </a:p>
          <a:p>
            <a:pPr indent="0" lvl="0" marL="0" rtl="0" algn="l">
              <a:lnSpc>
                <a:spcPct val="115000"/>
              </a:lnSpc>
              <a:spcBef>
                <a:spcPts val="0"/>
              </a:spcBef>
              <a:spcAft>
                <a:spcPts val="0"/>
              </a:spcAft>
              <a:buNone/>
            </a:pPr>
            <a:r>
              <a:rPr i="1" lang="en-GB" sz="1200">
                <a:solidFill>
                  <a:schemeClr val="dk1"/>
                </a:solidFill>
              </a:rPr>
              <a:t>Su padre Hermes al observar el temor que causaba a su alrededor lo llevó al Olimpo donde los dioses percibieron el talento que poseía para la música. Regresó a la Tierra convertido en el dios de los rebaños y pastores. La leyenda dice que el dios Pan, maravillado por su hermosura, se enamoró perdidamente de la ninfa Siringa pero ella lo rechazaba constantemente. Un día, la joven asustada decidió escapar, corrió hasta la orilla del río Ladón donde sus hermanas ninfas le ayudaron convirtiéndola en cañas de bambú que se erguían en la orilla del río. Cuando Pan llegó furioso cortó las cañas y formó con ellas una flauta de tubos con la que podía entonar las melodías más hermosas y recordar a su amada.”</a:t>
            </a:r>
            <a:endParaRPr i="1" sz="1200">
              <a:solidFill>
                <a:schemeClr val="dk1"/>
              </a:solidFill>
            </a:endParaRPr>
          </a:p>
        </p:txBody>
      </p:sp>
      <p:sp>
        <p:nvSpPr>
          <p:cNvPr id="64" name="Google Shape;64;p14"/>
          <p:cNvSpPr txBox="1"/>
          <p:nvPr/>
        </p:nvSpPr>
        <p:spPr>
          <a:xfrm>
            <a:off x="5264700" y="4926725"/>
            <a:ext cx="3000000" cy="2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600">
                <a:solidFill>
                  <a:schemeClr val="dk1"/>
                </a:solidFill>
              </a:rPr>
              <a:t>https://eduplanetamusical.es/2015/04/12/la-flauta-de-pan</a:t>
            </a:r>
            <a:endParaRPr sz="600"/>
          </a:p>
        </p:txBody>
      </p:sp>
      <p:sp>
        <p:nvSpPr>
          <p:cNvPr id="65" name="Google Shape;65;p14"/>
          <p:cNvSpPr txBox="1"/>
          <p:nvPr/>
        </p:nvSpPr>
        <p:spPr>
          <a:xfrm>
            <a:off x="-4261" y="4891789"/>
            <a:ext cx="2703600" cy="252000"/>
          </a:xfrm>
          <a:prstGeom prst="rect">
            <a:avLst/>
          </a:prstGeom>
          <a:solidFill>
            <a:srgbClr val="000000"/>
          </a:solidFill>
          <a:ln>
            <a:noFill/>
          </a:ln>
        </p:spPr>
        <p:txBody>
          <a:bodyPr anchorCtr="0" anchor="ctr" bIns="0" lIns="36000" spcFirstLastPara="1" rIns="36000" wrap="square" tIns="0">
            <a:noAutofit/>
          </a:bodyPr>
          <a:lstStyle/>
          <a:p>
            <a:pPr indent="0" lvl="0" marL="0" rtl="0" algn="l">
              <a:spcBef>
                <a:spcPts val="0"/>
              </a:spcBef>
              <a:spcAft>
                <a:spcPts val="0"/>
              </a:spcAft>
              <a:buNone/>
            </a:pPr>
            <a:r>
              <a:rPr lang="en-GB" sz="800">
                <a:solidFill>
                  <a:srgbClr val="FFFFFF"/>
                </a:solidFill>
              </a:rPr>
              <a:t>Roger Carhuatocto ~ Barcelona - Cardedeu ~ 01.02.2019</a:t>
            </a:r>
            <a:endParaRPr sz="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32"/>
          <p:cNvSpPr txBox="1"/>
          <p:nvPr>
            <p:ph type="title"/>
          </p:nvPr>
        </p:nvSpPr>
        <p:spPr>
          <a:xfrm>
            <a:off x="311700" y="445025"/>
            <a:ext cx="4082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5. Melodías </a:t>
            </a:r>
            <a:endParaRPr/>
          </a:p>
        </p:txBody>
      </p:sp>
      <p:pic>
        <p:nvPicPr>
          <p:cNvPr id="408" name="Google Shape;408;p32"/>
          <p:cNvPicPr preferRelativeResize="0"/>
          <p:nvPr/>
        </p:nvPicPr>
        <p:blipFill rotWithShape="1">
          <a:blip r:embed="rId3">
            <a:alphaModFix/>
          </a:blip>
          <a:srcRect b="57866" l="0" r="0" t="0"/>
          <a:stretch/>
        </p:blipFill>
        <p:spPr>
          <a:xfrm>
            <a:off x="2646850" y="399275"/>
            <a:ext cx="6278852" cy="4129475"/>
          </a:xfrm>
          <a:prstGeom prst="rect">
            <a:avLst/>
          </a:prstGeom>
          <a:noFill/>
          <a:ln>
            <a:noFill/>
          </a:ln>
        </p:spPr>
      </p:pic>
      <p:sp>
        <p:nvSpPr>
          <p:cNvPr id="409" name="Google Shape;409;p32"/>
          <p:cNvSpPr txBox="1"/>
          <p:nvPr/>
        </p:nvSpPr>
        <p:spPr>
          <a:xfrm>
            <a:off x="-4261" y="4891789"/>
            <a:ext cx="2703600" cy="252000"/>
          </a:xfrm>
          <a:prstGeom prst="rect">
            <a:avLst/>
          </a:prstGeom>
          <a:solidFill>
            <a:srgbClr val="000000"/>
          </a:solidFill>
          <a:ln>
            <a:noFill/>
          </a:ln>
        </p:spPr>
        <p:txBody>
          <a:bodyPr anchorCtr="0" anchor="ctr" bIns="0" lIns="36000" spcFirstLastPara="1" rIns="36000" wrap="square" tIns="0">
            <a:noAutofit/>
          </a:bodyPr>
          <a:lstStyle/>
          <a:p>
            <a:pPr indent="0" lvl="0" marL="0" rtl="0" algn="l">
              <a:spcBef>
                <a:spcPts val="0"/>
              </a:spcBef>
              <a:spcAft>
                <a:spcPts val="0"/>
              </a:spcAft>
              <a:buNone/>
            </a:pPr>
            <a:r>
              <a:rPr lang="en-GB" sz="800">
                <a:solidFill>
                  <a:srgbClr val="FFFFFF"/>
                </a:solidFill>
              </a:rPr>
              <a:t>Roger Carhuatocto ~ Barcelona - Cardedeu ~ 01.02.2019</a:t>
            </a:r>
            <a:endParaRPr sz="800">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33"/>
          <p:cNvSpPr txBox="1"/>
          <p:nvPr>
            <p:ph type="title"/>
          </p:nvPr>
        </p:nvSpPr>
        <p:spPr>
          <a:xfrm>
            <a:off x="311700" y="445025"/>
            <a:ext cx="4082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5. Melodías </a:t>
            </a:r>
            <a:endParaRPr/>
          </a:p>
        </p:txBody>
      </p:sp>
      <p:pic>
        <p:nvPicPr>
          <p:cNvPr id="415" name="Google Shape;415;p33"/>
          <p:cNvPicPr preferRelativeResize="0"/>
          <p:nvPr/>
        </p:nvPicPr>
        <p:blipFill rotWithShape="1">
          <a:blip r:embed="rId3">
            <a:alphaModFix/>
          </a:blip>
          <a:srcRect b="14967" l="6511" r="2422" t="22614"/>
          <a:stretch/>
        </p:blipFill>
        <p:spPr>
          <a:xfrm>
            <a:off x="393350" y="1713175"/>
            <a:ext cx="5154475" cy="3091300"/>
          </a:xfrm>
          <a:prstGeom prst="rect">
            <a:avLst/>
          </a:prstGeom>
          <a:noFill/>
          <a:ln>
            <a:noFill/>
          </a:ln>
        </p:spPr>
      </p:pic>
      <p:sp>
        <p:nvSpPr>
          <p:cNvPr id="416" name="Google Shape;416;p33"/>
          <p:cNvSpPr txBox="1"/>
          <p:nvPr/>
        </p:nvSpPr>
        <p:spPr>
          <a:xfrm>
            <a:off x="393350" y="1099775"/>
            <a:ext cx="3069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t>Feliz Navidad</a:t>
            </a:r>
            <a:endParaRPr b="1"/>
          </a:p>
          <a:p>
            <a:pPr indent="0" lvl="0" marL="0" rtl="0" algn="l">
              <a:spcBef>
                <a:spcPts val="0"/>
              </a:spcBef>
              <a:spcAft>
                <a:spcPts val="0"/>
              </a:spcAft>
              <a:buNone/>
            </a:pPr>
            <a:r>
              <a:rPr lang="en-GB" sz="1000"/>
              <a:t>José Feliciano</a:t>
            </a:r>
            <a:endParaRPr sz="1000"/>
          </a:p>
        </p:txBody>
      </p:sp>
      <p:sp>
        <p:nvSpPr>
          <p:cNvPr id="417" name="Google Shape;417;p33"/>
          <p:cNvSpPr txBox="1"/>
          <p:nvPr/>
        </p:nvSpPr>
        <p:spPr>
          <a:xfrm>
            <a:off x="-4261" y="4891789"/>
            <a:ext cx="2703600" cy="252000"/>
          </a:xfrm>
          <a:prstGeom prst="rect">
            <a:avLst/>
          </a:prstGeom>
          <a:solidFill>
            <a:srgbClr val="000000"/>
          </a:solidFill>
          <a:ln>
            <a:noFill/>
          </a:ln>
        </p:spPr>
        <p:txBody>
          <a:bodyPr anchorCtr="0" anchor="ctr" bIns="0" lIns="36000" spcFirstLastPara="1" rIns="36000" wrap="square" tIns="0">
            <a:noAutofit/>
          </a:bodyPr>
          <a:lstStyle/>
          <a:p>
            <a:pPr indent="0" lvl="0" marL="0" rtl="0" algn="l">
              <a:spcBef>
                <a:spcPts val="0"/>
              </a:spcBef>
              <a:spcAft>
                <a:spcPts val="0"/>
              </a:spcAft>
              <a:buNone/>
            </a:pPr>
            <a:r>
              <a:rPr lang="en-GB" sz="800">
                <a:solidFill>
                  <a:srgbClr val="FFFFFF"/>
                </a:solidFill>
              </a:rPr>
              <a:t>Roger Carhuatocto ~ Barcelona - Cardedeu ~ 01.02.2019</a:t>
            </a:r>
            <a:endParaRPr sz="80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Referencias</a:t>
            </a:r>
            <a:endParaRPr/>
          </a:p>
        </p:txBody>
      </p:sp>
      <p:sp>
        <p:nvSpPr>
          <p:cNvPr id="423" name="Google Shape;423;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GB" sz="1200">
                <a:solidFill>
                  <a:schemeClr val="dk1"/>
                </a:solidFill>
              </a:rPr>
              <a:t>Leyendas sobre la Zampoña</a:t>
            </a:r>
            <a:br>
              <a:rPr lang="en-GB" sz="1200">
                <a:solidFill>
                  <a:schemeClr val="dk1"/>
                </a:solidFill>
              </a:rPr>
            </a:br>
            <a:r>
              <a:rPr lang="en-GB" sz="1200" u="sng">
                <a:solidFill>
                  <a:schemeClr val="hlink"/>
                </a:solidFill>
                <a:hlinkClick r:id="rId3"/>
              </a:rPr>
              <a:t>http://musicatercerocps.blogspot.com/2008/04/leyendas-sobre-la-zampoa.html</a:t>
            </a:r>
            <a:endParaRPr sz="1200">
              <a:solidFill>
                <a:schemeClr val="dk1"/>
              </a:solidFill>
            </a:endParaRPr>
          </a:p>
          <a:p>
            <a:pPr indent="-304800" lvl="0" marL="457200" rtl="0" algn="l">
              <a:spcBef>
                <a:spcPts val="0"/>
              </a:spcBef>
              <a:spcAft>
                <a:spcPts val="0"/>
              </a:spcAft>
              <a:buClr>
                <a:schemeClr val="dk1"/>
              </a:buClr>
              <a:buSzPts val="1200"/>
              <a:buAutoNum type="arabicPeriod"/>
            </a:pPr>
            <a:r>
              <a:rPr lang="en-GB" sz="1200">
                <a:solidFill>
                  <a:schemeClr val="dk1"/>
                </a:solidFill>
              </a:rPr>
              <a:t>Revista de Investigación Arqueológica de la Universidad Nacional Mayor de San Marcos de Perú</a:t>
            </a:r>
            <a:br>
              <a:rPr lang="en-GB" sz="1200">
                <a:solidFill>
                  <a:schemeClr val="dk1"/>
                </a:solidFill>
              </a:rPr>
            </a:br>
            <a:r>
              <a:rPr lang="en-GB" sz="1200" u="sng">
                <a:solidFill>
                  <a:schemeClr val="hlink"/>
                </a:solidFill>
                <a:hlinkClick r:id="rId4"/>
              </a:rPr>
              <a:t>http://revistasinvestigacion.unmsm.edu.pe/index.php/Arqueo/article/download/13293/11779</a:t>
            </a:r>
            <a:r>
              <a:rPr lang="en-GB" sz="1200">
                <a:solidFill>
                  <a:schemeClr val="dk1"/>
                </a:solidFill>
              </a:rPr>
              <a:t> </a:t>
            </a:r>
            <a:endParaRPr sz="1200">
              <a:solidFill>
                <a:schemeClr val="dk1"/>
              </a:solidFill>
            </a:endParaRPr>
          </a:p>
          <a:p>
            <a:pPr indent="-304800" lvl="0" marL="457200" rtl="0" algn="l">
              <a:spcBef>
                <a:spcPts val="0"/>
              </a:spcBef>
              <a:spcAft>
                <a:spcPts val="0"/>
              </a:spcAft>
              <a:buClr>
                <a:schemeClr val="dk1"/>
              </a:buClr>
              <a:buSzPts val="1200"/>
              <a:buAutoNum type="arabicPeriod"/>
            </a:pPr>
            <a:r>
              <a:rPr lang="en-GB" sz="1200">
                <a:solidFill>
                  <a:schemeClr val="dk1"/>
                </a:solidFill>
              </a:rPr>
              <a:t>Wikipedia - El Sicu</a:t>
            </a:r>
            <a:br>
              <a:rPr lang="en-GB" sz="1200">
                <a:solidFill>
                  <a:schemeClr val="dk1"/>
                </a:solidFill>
              </a:rPr>
            </a:br>
            <a:r>
              <a:rPr lang="en-GB" sz="1200" u="sng">
                <a:solidFill>
                  <a:schemeClr val="hlink"/>
                </a:solidFill>
                <a:hlinkClick r:id="rId5"/>
              </a:rPr>
              <a:t>https://es.wikipedia.org/wiki/Sicu</a:t>
            </a:r>
            <a:r>
              <a:rPr lang="en-GB" sz="1200">
                <a:solidFill>
                  <a:schemeClr val="dk1"/>
                </a:solidFill>
              </a:rPr>
              <a:t> </a:t>
            </a:r>
            <a:endParaRPr sz="1200">
              <a:solidFill>
                <a:schemeClr val="dk1"/>
              </a:solidFill>
            </a:endParaRPr>
          </a:p>
          <a:p>
            <a:pPr indent="-304800" lvl="0" marL="457200" rtl="0" algn="l">
              <a:spcBef>
                <a:spcPts val="0"/>
              </a:spcBef>
              <a:spcAft>
                <a:spcPts val="0"/>
              </a:spcAft>
              <a:buClr>
                <a:schemeClr val="dk1"/>
              </a:buClr>
              <a:buSzPts val="1200"/>
              <a:buAutoNum type="arabicPeriod"/>
            </a:pPr>
            <a:r>
              <a:rPr lang="en-GB" sz="1200">
                <a:solidFill>
                  <a:schemeClr val="dk1"/>
                </a:solidFill>
              </a:rPr>
              <a:t>Wikipedia - La Zampoña</a:t>
            </a:r>
            <a:br>
              <a:rPr lang="en-GB" sz="1200">
                <a:solidFill>
                  <a:schemeClr val="dk1"/>
                </a:solidFill>
              </a:rPr>
            </a:br>
            <a:r>
              <a:rPr lang="en-GB" sz="1200" u="sng">
                <a:solidFill>
                  <a:schemeClr val="hlink"/>
                </a:solidFill>
                <a:hlinkClick r:id="rId6"/>
              </a:rPr>
              <a:t>https://es.wikipedia.org/wiki/Zampo%C3%B1a</a:t>
            </a:r>
            <a:r>
              <a:rPr lang="en-GB" sz="1200">
                <a:solidFill>
                  <a:schemeClr val="dk1"/>
                </a:solidFill>
              </a:rPr>
              <a:t> </a:t>
            </a:r>
            <a:endParaRPr sz="1200">
              <a:solidFill>
                <a:schemeClr val="dk1"/>
              </a:solidFill>
            </a:endParaRPr>
          </a:p>
          <a:p>
            <a:pPr indent="-304800" lvl="0" marL="457200" rtl="0" algn="l">
              <a:spcBef>
                <a:spcPts val="0"/>
              </a:spcBef>
              <a:spcAft>
                <a:spcPts val="0"/>
              </a:spcAft>
              <a:buClr>
                <a:schemeClr val="dk1"/>
              </a:buClr>
              <a:buSzPts val="1200"/>
              <a:buAutoNum type="arabicPeriod"/>
            </a:pPr>
            <a:r>
              <a:rPr lang="en-GB" sz="1200">
                <a:solidFill>
                  <a:schemeClr val="dk1"/>
                </a:solidFill>
              </a:rPr>
              <a:t>Panpipes of the Americas</a:t>
            </a:r>
            <a:br>
              <a:rPr lang="en-GB" sz="1200">
                <a:solidFill>
                  <a:schemeClr val="dk1"/>
                </a:solidFill>
              </a:rPr>
            </a:br>
            <a:r>
              <a:rPr lang="en-GB" sz="1200" u="sng">
                <a:solidFill>
                  <a:schemeClr val="hlink"/>
                </a:solidFill>
                <a:hlinkClick r:id="rId7"/>
              </a:rPr>
              <a:t>http://www.nativefluteswalking.com/panpipes-andean-american.shtml</a:t>
            </a:r>
            <a:r>
              <a:rPr lang="en-GB" sz="1200">
                <a:solidFill>
                  <a:schemeClr val="dk1"/>
                </a:solidFill>
              </a:rPr>
              <a:t> </a:t>
            </a:r>
            <a:endParaRPr sz="1200">
              <a:solidFill>
                <a:schemeClr val="dk1"/>
              </a:solidFill>
            </a:endParaRPr>
          </a:p>
          <a:p>
            <a:pPr indent="-304800" lvl="0" marL="457200" rtl="0" algn="l">
              <a:spcBef>
                <a:spcPts val="0"/>
              </a:spcBef>
              <a:spcAft>
                <a:spcPts val="0"/>
              </a:spcAft>
              <a:buClr>
                <a:schemeClr val="dk1"/>
              </a:buClr>
              <a:buSzPts val="1200"/>
              <a:buAutoNum type="arabicPeriod"/>
            </a:pPr>
            <a:r>
              <a:rPr lang="en-GB" sz="1200">
                <a:solidFill>
                  <a:schemeClr val="dk1"/>
                </a:solidFill>
              </a:rPr>
              <a:t>A Worldwide History of the Pan Flute</a:t>
            </a:r>
            <a:br>
              <a:rPr lang="en-GB" sz="1200">
                <a:solidFill>
                  <a:schemeClr val="dk1"/>
                </a:solidFill>
              </a:rPr>
            </a:br>
            <a:r>
              <a:rPr lang="en-GB" sz="1200" u="sng">
                <a:solidFill>
                  <a:schemeClr val="hlink"/>
                </a:solidFill>
                <a:hlinkClick r:id="rId8"/>
              </a:rPr>
              <a:t>http://www.panflutejedi.com/pan-flute-history.html</a:t>
            </a:r>
            <a:r>
              <a:rPr lang="en-GB" sz="1200">
                <a:solidFill>
                  <a:schemeClr val="dk1"/>
                </a:solidFill>
              </a:rPr>
              <a:t> </a:t>
            </a:r>
            <a:endParaRPr sz="1200">
              <a:solidFill>
                <a:schemeClr val="dk1"/>
              </a:solidFill>
            </a:endParaRPr>
          </a:p>
          <a:p>
            <a:pPr indent="-304800" lvl="0" marL="457200" rtl="0" algn="l">
              <a:spcBef>
                <a:spcPts val="0"/>
              </a:spcBef>
              <a:spcAft>
                <a:spcPts val="0"/>
              </a:spcAft>
              <a:buClr>
                <a:schemeClr val="dk1"/>
              </a:buClr>
              <a:buSzPts val="1200"/>
              <a:buAutoNum type="arabicPeriod"/>
            </a:pPr>
            <a:r>
              <a:rPr lang="en-GB" sz="1200">
                <a:solidFill>
                  <a:schemeClr val="dk1"/>
                </a:solidFill>
              </a:rPr>
              <a:t>History of the Pan Flute in Europe and other parts of World</a:t>
            </a:r>
            <a:br>
              <a:rPr lang="en-GB" sz="1200">
                <a:solidFill>
                  <a:schemeClr val="dk1"/>
                </a:solidFill>
              </a:rPr>
            </a:br>
            <a:r>
              <a:rPr lang="en-GB" sz="1200" u="sng">
                <a:solidFill>
                  <a:schemeClr val="hlink"/>
                </a:solidFill>
                <a:hlinkClick r:id="rId9"/>
              </a:rPr>
              <a:t>http://pan-flute.com/history</a:t>
            </a:r>
            <a:r>
              <a:rPr lang="en-GB" sz="1200">
                <a:solidFill>
                  <a:schemeClr val="dk1"/>
                </a:solidFill>
              </a:rPr>
              <a:t> </a:t>
            </a:r>
            <a:endParaRPr sz="1200">
              <a:solidFill>
                <a:schemeClr val="dk1"/>
              </a:solidFill>
            </a:endParaRPr>
          </a:p>
          <a:p>
            <a:pPr indent="-304800" lvl="0" marL="457200" rtl="0" algn="l">
              <a:spcBef>
                <a:spcPts val="0"/>
              </a:spcBef>
              <a:spcAft>
                <a:spcPts val="0"/>
              </a:spcAft>
              <a:buClr>
                <a:schemeClr val="dk1"/>
              </a:buClr>
              <a:buSzPts val="1200"/>
              <a:buAutoNum type="arabicPeriod"/>
            </a:pPr>
            <a:r>
              <a:rPr lang="en-GB" sz="1200">
                <a:solidFill>
                  <a:schemeClr val="dk1"/>
                </a:solidFill>
              </a:rPr>
              <a:t>Trascendencia del Siku. Una interpretación etnomusicológica por Oscar Bueno Ramírez. Abril, 2010</a:t>
            </a:r>
            <a:br>
              <a:rPr lang="en-GB" sz="1200">
                <a:solidFill>
                  <a:schemeClr val="dk1"/>
                </a:solidFill>
              </a:rPr>
            </a:br>
            <a:r>
              <a:rPr lang="en-GB" sz="1200" u="sng">
                <a:solidFill>
                  <a:schemeClr val="hlink"/>
                </a:solidFill>
                <a:hlinkClick r:id="rId10"/>
              </a:rPr>
              <a:t>https://casadelcorregidor.pe/colaboraciones/_biblio_Bueno.php</a:t>
            </a:r>
            <a:r>
              <a:rPr lang="en-GB" sz="1200">
                <a:solidFill>
                  <a:schemeClr val="dk1"/>
                </a:solidFill>
              </a:rPr>
              <a:t> </a:t>
            </a:r>
            <a:endParaRPr sz="1200">
              <a:solidFill>
                <a:schemeClr val="dk1"/>
              </a:solidFill>
            </a:endParaRPr>
          </a:p>
        </p:txBody>
      </p:sp>
      <p:sp>
        <p:nvSpPr>
          <p:cNvPr id="424" name="Google Shape;424;p34"/>
          <p:cNvSpPr txBox="1"/>
          <p:nvPr/>
        </p:nvSpPr>
        <p:spPr>
          <a:xfrm>
            <a:off x="-4261" y="4891789"/>
            <a:ext cx="2703600" cy="252000"/>
          </a:xfrm>
          <a:prstGeom prst="rect">
            <a:avLst/>
          </a:prstGeom>
          <a:solidFill>
            <a:srgbClr val="000000"/>
          </a:solidFill>
          <a:ln>
            <a:noFill/>
          </a:ln>
        </p:spPr>
        <p:txBody>
          <a:bodyPr anchorCtr="0" anchor="ctr" bIns="0" lIns="36000" spcFirstLastPara="1" rIns="36000" wrap="square" tIns="0">
            <a:noAutofit/>
          </a:bodyPr>
          <a:lstStyle/>
          <a:p>
            <a:pPr indent="0" lvl="0" marL="0" rtl="0" algn="l">
              <a:spcBef>
                <a:spcPts val="0"/>
              </a:spcBef>
              <a:spcAft>
                <a:spcPts val="0"/>
              </a:spcAft>
              <a:buNone/>
            </a:pPr>
            <a:r>
              <a:rPr lang="en-GB" sz="800">
                <a:solidFill>
                  <a:srgbClr val="FFFFFF"/>
                </a:solidFill>
              </a:rPr>
              <a:t>Roger Carhuatocto ~ Barcelona - Cardedeu ~ 01.02.2019</a:t>
            </a:r>
            <a:endParaRPr sz="8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3474900" cy="5727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AutoNum type="arabicPeriod"/>
            </a:pPr>
            <a:r>
              <a:rPr lang="en-GB"/>
              <a:t>Leyenda (2/2)</a:t>
            </a:r>
            <a:endParaRPr/>
          </a:p>
        </p:txBody>
      </p:sp>
      <p:pic>
        <p:nvPicPr>
          <p:cNvPr id="71" name="Google Shape;71;p15"/>
          <p:cNvPicPr preferRelativeResize="0"/>
          <p:nvPr/>
        </p:nvPicPr>
        <p:blipFill>
          <a:blip r:embed="rId3">
            <a:alphaModFix/>
          </a:blip>
          <a:stretch>
            <a:fillRect/>
          </a:stretch>
        </p:blipFill>
        <p:spPr>
          <a:xfrm>
            <a:off x="3960225" y="154325"/>
            <a:ext cx="2478850" cy="4912976"/>
          </a:xfrm>
          <a:prstGeom prst="rect">
            <a:avLst/>
          </a:prstGeom>
          <a:noFill/>
          <a:ln>
            <a:noFill/>
          </a:ln>
        </p:spPr>
      </p:pic>
      <p:sp>
        <p:nvSpPr>
          <p:cNvPr id="72" name="Google Shape;72;p15"/>
          <p:cNvSpPr txBox="1"/>
          <p:nvPr/>
        </p:nvSpPr>
        <p:spPr>
          <a:xfrm>
            <a:off x="4038600" y="0"/>
            <a:ext cx="23421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dk1"/>
                </a:solidFill>
              </a:rPr>
              <a:t>Escultura hallada en Pompeya, Italia: Pan enseña a Dafnis a tocar la siringa.ca. 100 a. C.</a:t>
            </a:r>
            <a:endParaRPr sz="800"/>
          </a:p>
        </p:txBody>
      </p:sp>
      <p:pic>
        <p:nvPicPr>
          <p:cNvPr id="73" name="Google Shape;73;p15"/>
          <p:cNvPicPr preferRelativeResize="0"/>
          <p:nvPr/>
        </p:nvPicPr>
        <p:blipFill>
          <a:blip r:embed="rId4">
            <a:alphaModFix/>
          </a:blip>
          <a:stretch>
            <a:fillRect/>
          </a:stretch>
        </p:blipFill>
        <p:spPr>
          <a:xfrm>
            <a:off x="6716650" y="3101375"/>
            <a:ext cx="2075152" cy="1965924"/>
          </a:xfrm>
          <a:prstGeom prst="rect">
            <a:avLst/>
          </a:prstGeom>
          <a:noFill/>
          <a:ln>
            <a:noFill/>
          </a:ln>
        </p:spPr>
      </p:pic>
      <p:sp>
        <p:nvSpPr>
          <p:cNvPr id="74" name="Google Shape;74;p15"/>
          <p:cNvSpPr txBox="1"/>
          <p:nvPr/>
        </p:nvSpPr>
        <p:spPr>
          <a:xfrm>
            <a:off x="6695800" y="2844238"/>
            <a:ext cx="2136600" cy="28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chemeClr val="dk1"/>
                </a:solidFill>
              </a:rPr>
              <a:t>Mosaico romano con el rostro del dios Pan.</a:t>
            </a:r>
            <a:endParaRPr sz="800"/>
          </a:p>
        </p:txBody>
      </p:sp>
      <p:pic>
        <p:nvPicPr>
          <p:cNvPr id="75" name="Google Shape;75;p15"/>
          <p:cNvPicPr preferRelativeResize="0"/>
          <p:nvPr/>
        </p:nvPicPr>
        <p:blipFill>
          <a:blip r:embed="rId5">
            <a:alphaModFix/>
          </a:blip>
          <a:stretch>
            <a:fillRect/>
          </a:stretch>
        </p:blipFill>
        <p:spPr>
          <a:xfrm>
            <a:off x="6751150" y="415250"/>
            <a:ext cx="1924050" cy="2381250"/>
          </a:xfrm>
          <a:prstGeom prst="rect">
            <a:avLst/>
          </a:prstGeom>
          <a:noFill/>
          <a:ln>
            <a:noFill/>
          </a:ln>
        </p:spPr>
      </p:pic>
      <p:sp>
        <p:nvSpPr>
          <p:cNvPr id="76" name="Google Shape;76;p15"/>
          <p:cNvSpPr txBox="1"/>
          <p:nvPr/>
        </p:nvSpPr>
        <p:spPr>
          <a:xfrm>
            <a:off x="6751150" y="12125"/>
            <a:ext cx="20259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dk1"/>
                </a:solidFill>
              </a:rPr>
              <a:t>Eros and Pan</a:t>
            </a:r>
            <a:endParaRPr sz="800">
              <a:solidFill>
                <a:schemeClr val="dk1"/>
              </a:solidFill>
            </a:endParaRPr>
          </a:p>
          <a:p>
            <a:pPr indent="0" lvl="0" marL="0" rtl="0" algn="l">
              <a:spcBef>
                <a:spcPts val="0"/>
              </a:spcBef>
              <a:spcAft>
                <a:spcPts val="0"/>
              </a:spcAft>
              <a:buNone/>
            </a:pPr>
            <a:r>
              <a:rPr lang="en-GB" sz="800">
                <a:solidFill>
                  <a:schemeClr val="dk1"/>
                </a:solidFill>
              </a:rPr>
              <a:t>Francesco Mancin</a:t>
            </a:r>
            <a:r>
              <a:rPr lang="en-GB" sz="800">
                <a:solidFill>
                  <a:schemeClr val="dk1"/>
                </a:solidFill>
              </a:rPr>
              <a:t>i (Naples, 1830–1905) </a:t>
            </a:r>
            <a:endParaRPr sz="800"/>
          </a:p>
        </p:txBody>
      </p:sp>
      <p:sp>
        <p:nvSpPr>
          <p:cNvPr id="77" name="Google Shape;77;p15"/>
          <p:cNvSpPr txBox="1"/>
          <p:nvPr/>
        </p:nvSpPr>
        <p:spPr>
          <a:xfrm>
            <a:off x="174500" y="3043700"/>
            <a:ext cx="3785700" cy="182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000">
                <a:solidFill>
                  <a:schemeClr val="dk1"/>
                </a:solidFill>
              </a:rPr>
              <a:t>Quizás al mismo tiempo en América, c</a:t>
            </a:r>
            <a:r>
              <a:rPr lang="en-GB" sz="1000">
                <a:solidFill>
                  <a:schemeClr val="dk1"/>
                </a:solidFill>
              </a:rPr>
              <a:t>uenta la leyenda de aquel cañaveral, que un viejo campesino, de vuelta a casa, pudo escuchar los sonidos del viento colándose en las cañas quebradas y acariciando el oído con un </a:t>
            </a:r>
            <a:r>
              <a:rPr lang="en-GB" sz="1000">
                <a:solidFill>
                  <a:schemeClr val="dk1"/>
                </a:solidFill>
              </a:rPr>
              <a:t>sinfín</a:t>
            </a:r>
            <a:r>
              <a:rPr lang="en-GB" sz="1000">
                <a:solidFill>
                  <a:schemeClr val="dk1"/>
                </a:solidFill>
              </a:rPr>
              <a:t> de notas cual orquesta singular.</a:t>
            </a:r>
            <a:endParaRPr sz="1000">
              <a:solidFill>
                <a:schemeClr val="dk1"/>
              </a:solidFill>
            </a:endParaRPr>
          </a:p>
          <a:p>
            <a:pPr indent="0" lvl="0" marL="0" rtl="0" algn="l">
              <a:lnSpc>
                <a:spcPct val="115000"/>
              </a:lnSpc>
              <a:spcBef>
                <a:spcPts val="0"/>
              </a:spcBef>
              <a:spcAft>
                <a:spcPts val="0"/>
              </a:spcAft>
              <a:buNone/>
            </a:pPr>
            <a:r>
              <a:rPr lang="en-GB" sz="1000">
                <a:solidFill>
                  <a:schemeClr val="dk1"/>
                </a:solidFill>
              </a:rPr>
              <a:t>A la mañana siguiente, comenzó a construir un curioso órgano de viento disponiendo caños en grupos de diferentes tamaños a lo largo de ese lado de la loma donde el Dios de los vientos hacía patente su presencia meciendo las hojas de las cañas y desgranando de ellas un dulce llorar...</a:t>
            </a:r>
            <a:endParaRPr sz="1000">
              <a:solidFill>
                <a:schemeClr val="dk1"/>
              </a:solidFill>
            </a:endParaRPr>
          </a:p>
        </p:txBody>
      </p:sp>
      <p:pic>
        <p:nvPicPr>
          <p:cNvPr id="78" name="Google Shape;78;p15"/>
          <p:cNvPicPr preferRelativeResize="0"/>
          <p:nvPr/>
        </p:nvPicPr>
        <p:blipFill>
          <a:blip r:embed="rId6">
            <a:alphaModFix/>
          </a:blip>
          <a:stretch>
            <a:fillRect/>
          </a:stretch>
        </p:blipFill>
        <p:spPr>
          <a:xfrm>
            <a:off x="609600" y="1170125"/>
            <a:ext cx="2741021" cy="1644613"/>
          </a:xfrm>
          <a:prstGeom prst="rect">
            <a:avLst/>
          </a:prstGeom>
          <a:noFill/>
          <a:ln>
            <a:noFill/>
          </a:ln>
        </p:spPr>
      </p:pic>
      <p:sp>
        <p:nvSpPr>
          <p:cNvPr id="79" name="Google Shape;79;p15"/>
          <p:cNvSpPr txBox="1"/>
          <p:nvPr/>
        </p:nvSpPr>
        <p:spPr>
          <a:xfrm>
            <a:off x="533400" y="2765346"/>
            <a:ext cx="30000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600"/>
              <a:t>http://musicatercerocps.blogspot.com/2008/04/leyendas-sobre-la-zampoa.html</a:t>
            </a:r>
            <a:endParaRPr sz="600"/>
          </a:p>
        </p:txBody>
      </p:sp>
      <p:sp>
        <p:nvSpPr>
          <p:cNvPr id="80" name="Google Shape;80;p15"/>
          <p:cNvSpPr txBox="1"/>
          <p:nvPr/>
        </p:nvSpPr>
        <p:spPr>
          <a:xfrm>
            <a:off x="-4261" y="4891789"/>
            <a:ext cx="2703600" cy="252000"/>
          </a:xfrm>
          <a:prstGeom prst="rect">
            <a:avLst/>
          </a:prstGeom>
          <a:solidFill>
            <a:srgbClr val="000000"/>
          </a:solidFill>
          <a:ln>
            <a:noFill/>
          </a:ln>
        </p:spPr>
        <p:txBody>
          <a:bodyPr anchorCtr="0" anchor="ctr" bIns="0" lIns="36000" spcFirstLastPara="1" rIns="36000" wrap="square" tIns="0">
            <a:noAutofit/>
          </a:bodyPr>
          <a:lstStyle/>
          <a:p>
            <a:pPr indent="0" lvl="0" marL="0" rtl="0" algn="l">
              <a:spcBef>
                <a:spcPts val="0"/>
              </a:spcBef>
              <a:spcAft>
                <a:spcPts val="0"/>
              </a:spcAft>
              <a:buNone/>
            </a:pPr>
            <a:r>
              <a:rPr lang="en-GB" sz="800">
                <a:solidFill>
                  <a:srgbClr val="FFFFFF"/>
                </a:solidFill>
              </a:rPr>
              <a:t>Roger Carhuatocto ~ Barcelona - Cardedeu ~ 01.02.2019</a:t>
            </a:r>
            <a:endParaRPr sz="8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Historia (1/4)</a:t>
            </a:r>
            <a:endParaRPr/>
          </a:p>
        </p:txBody>
      </p:sp>
      <p:pic>
        <p:nvPicPr>
          <p:cNvPr id="86" name="Google Shape;86;p16"/>
          <p:cNvPicPr preferRelativeResize="0"/>
          <p:nvPr/>
        </p:nvPicPr>
        <p:blipFill>
          <a:blip r:embed="rId3">
            <a:alphaModFix/>
          </a:blip>
          <a:stretch>
            <a:fillRect/>
          </a:stretch>
        </p:blipFill>
        <p:spPr>
          <a:xfrm>
            <a:off x="6407126" y="94975"/>
            <a:ext cx="2549400" cy="2437275"/>
          </a:xfrm>
          <a:prstGeom prst="rect">
            <a:avLst/>
          </a:prstGeom>
          <a:noFill/>
          <a:ln>
            <a:noFill/>
          </a:ln>
        </p:spPr>
      </p:pic>
      <p:pic>
        <p:nvPicPr>
          <p:cNvPr id="87" name="Google Shape;87;p16"/>
          <p:cNvPicPr preferRelativeResize="0"/>
          <p:nvPr/>
        </p:nvPicPr>
        <p:blipFill>
          <a:blip r:embed="rId4">
            <a:alphaModFix/>
          </a:blip>
          <a:stretch>
            <a:fillRect/>
          </a:stretch>
        </p:blipFill>
        <p:spPr>
          <a:xfrm>
            <a:off x="311700" y="1915298"/>
            <a:ext cx="1987200" cy="1529213"/>
          </a:xfrm>
          <a:prstGeom prst="rect">
            <a:avLst/>
          </a:prstGeom>
          <a:noFill/>
          <a:ln>
            <a:noFill/>
          </a:ln>
        </p:spPr>
      </p:pic>
      <p:sp>
        <p:nvSpPr>
          <p:cNvPr id="88" name="Google Shape;88;p16"/>
          <p:cNvSpPr txBox="1"/>
          <p:nvPr/>
        </p:nvSpPr>
        <p:spPr>
          <a:xfrm>
            <a:off x="228600" y="1132025"/>
            <a:ext cx="2226300" cy="87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800">
                <a:solidFill>
                  <a:schemeClr val="dk1"/>
                </a:solidFill>
              </a:rPr>
              <a:t>Flauta de pan Paracas (6425/MNAAHP), presenta una hilera de tubos adherido a la principal de igual morfología al que en la actualidad se le conoce comúnmente como “resonadores”.</a:t>
            </a:r>
            <a:endParaRPr sz="800">
              <a:solidFill>
                <a:schemeClr val="dk1"/>
              </a:solidFill>
            </a:endParaRPr>
          </a:p>
        </p:txBody>
      </p:sp>
      <p:pic>
        <p:nvPicPr>
          <p:cNvPr id="89" name="Google Shape;89;p16"/>
          <p:cNvPicPr preferRelativeResize="0"/>
          <p:nvPr/>
        </p:nvPicPr>
        <p:blipFill>
          <a:blip r:embed="rId5">
            <a:alphaModFix/>
          </a:blip>
          <a:stretch>
            <a:fillRect/>
          </a:stretch>
        </p:blipFill>
        <p:spPr>
          <a:xfrm>
            <a:off x="4157475" y="439645"/>
            <a:ext cx="1915125" cy="2819500"/>
          </a:xfrm>
          <a:prstGeom prst="rect">
            <a:avLst/>
          </a:prstGeom>
          <a:noFill/>
          <a:ln>
            <a:noFill/>
          </a:ln>
        </p:spPr>
      </p:pic>
      <p:sp>
        <p:nvSpPr>
          <p:cNvPr id="90" name="Google Shape;90;p16"/>
          <p:cNvSpPr txBox="1"/>
          <p:nvPr/>
        </p:nvSpPr>
        <p:spPr>
          <a:xfrm>
            <a:off x="4085400" y="64025"/>
            <a:ext cx="1987200" cy="42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dk1"/>
                </a:solidFill>
              </a:rPr>
              <a:t>Figura adornada tocando la Antara o Rondador. Cultura Chankay, Perú</a:t>
            </a:r>
            <a:endParaRPr sz="800"/>
          </a:p>
        </p:txBody>
      </p:sp>
      <p:pic>
        <p:nvPicPr>
          <p:cNvPr id="91" name="Google Shape;91;p16"/>
          <p:cNvPicPr preferRelativeResize="0"/>
          <p:nvPr/>
        </p:nvPicPr>
        <p:blipFill>
          <a:blip r:embed="rId6">
            <a:alphaModFix/>
          </a:blip>
          <a:stretch>
            <a:fillRect/>
          </a:stretch>
        </p:blipFill>
        <p:spPr>
          <a:xfrm>
            <a:off x="5935250" y="2532250"/>
            <a:ext cx="2989250" cy="2144800"/>
          </a:xfrm>
          <a:prstGeom prst="rect">
            <a:avLst/>
          </a:prstGeom>
          <a:noFill/>
          <a:ln cap="flat" cmpd="sng" w="19050">
            <a:solidFill>
              <a:srgbClr val="000000"/>
            </a:solidFill>
            <a:prstDash val="solid"/>
            <a:round/>
            <a:headEnd len="sm" w="sm" type="none"/>
            <a:tailEnd len="sm" w="sm" type="none"/>
          </a:ln>
        </p:spPr>
      </p:pic>
      <p:pic>
        <p:nvPicPr>
          <p:cNvPr id="92" name="Google Shape;92;p16"/>
          <p:cNvPicPr preferRelativeResize="0"/>
          <p:nvPr/>
        </p:nvPicPr>
        <p:blipFill>
          <a:blip r:embed="rId7">
            <a:alphaModFix/>
          </a:blip>
          <a:stretch>
            <a:fillRect/>
          </a:stretch>
        </p:blipFill>
        <p:spPr>
          <a:xfrm>
            <a:off x="1118572" y="3360702"/>
            <a:ext cx="3535950" cy="1764425"/>
          </a:xfrm>
          <a:prstGeom prst="rect">
            <a:avLst/>
          </a:prstGeom>
          <a:noFill/>
          <a:ln cap="flat" cmpd="sng" w="19050">
            <a:solidFill>
              <a:schemeClr val="dk1"/>
            </a:solidFill>
            <a:prstDash val="solid"/>
            <a:round/>
            <a:headEnd len="sm" w="sm" type="none"/>
            <a:tailEnd len="sm" w="sm" type="none"/>
          </a:ln>
        </p:spPr>
      </p:pic>
      <p:sp>
        <p:nvSpPr>
          <p:cNvPr id="93" name="Google Shape;93;p16"/>
          <p:cNvSpPr txBox="1"/>
          <p:nvPr/>
        </p:nvSpPr>
        <p:spPr>
          <a:xfrm>
            <a:off x="4644800" y="4035700"/>
            <a:ext cx="1376400" cy="76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dk1"/>
                </a:solidFill>
              </a:rPr>
              <a:t>Tocadores de Antaras Mochikas, Museo de Costumbres populares de Berlín.</a:t>
            </a:r>
            <a:endParaRPr/>
          </a:p>
        </p:txBody>
      </p:sp>
      <p:pic>
        <p:nvPicPr>
          <p:cNvPr id="94" name="Google Shape;94;p16"/>
          <p:cNvPicPr preferRelativeResize="0"/>
          <p:nvPr/>
        </p:nvPicPr>
        <p:blipFill>
          <a:blip r:embed="rId8">
            <a:alphaModFix/>
          </a:blip>
          <a:stretch>
            <a:fillRect/>
          </a:stretch>
        </p:blipFill>
        <p:spPr>
          <a:xfrm>
            <a:off x="2506925" y="1090833"/>
            <a:ext cx="1557250" cy="2322666"/>
          </a:xfrm>
          <a:prstGeom prst="rect">
            <a:avLst/>
          </a:prstGeom>
          <a:noFill/>
          <a:ln>
            <a:noFill/>
          </a:ln>
        </p:spPr>
      </p:pic>
      <p:sp>
        <p:nvSpPr>
          <p:cNvPr id="95" name="Google Shape;95;p16"/>
          <p:cNvSpPr txBox="1"/>
          <p:nvPr/>
        </p:nvSpPr>
        <p:spPr>
          <a:xfrm>
            <a:off x="3018600" y="596150"/>
            <a:ext cx="1138800" cy="5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dk1"/>
                </a:solidFill>
              </a:rPr>
              <a:t>Quenas Mochica construidos de hueso.</a:t>
            </a:r>
            <a:endParaRPr sz="800"/>
          </a:p>
        </p:txBody>
      </p:sp>
      <p:sp>
        <p:nvSpPr>
          <p:cNvPr id="96" name="Google Shape;96;p16"/>
          <p:cNvSpPr txBox="1"/>
          <p:nvPr/>
        </p:nvSpPr>
        <p:spPr>
          <a:xfrm>
            <a:off x="5608200" y="4692775"/>
            <a:ext cx="3535800" cy="213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GB" sz="600"/>
              <a:t>http://revistasinvestigacion.unmsm.edu.pe/index.php/Arqueo/article/download/13293/11779</a:t>
            </a:r>
            <a:r>
              <a:rPr lang="en-GB" sz="600">
                <a:solidFill>
                  <a:schemeClr val="dk1"/>
                </a:solidFill>
              </a:rPr>
              <a:t> </a:t>
            </a:r>
            <a:endParaRPr sz="600"/>
          </a:p>
        </p:txBody>
      </p:sp>
      <p:sp>
        <p:nvSpPr>
          <p:cNvPr id="97" name="Google Shape;97;p16"/>
          <p:cNvSpPr txBox="1"/>
          <p:nvPr/>
        </p:nvSpPr>
        <p:spPr>
          <a:xfrm>
            <a:off x="-4261" y="4891789"/>
            <a:ext cx="2703600" cy="252000"/>
          </a:xfrm>
          <a:prstGeom prst="rect">
            <a:avLst/>
          </a:prstGeom>
          <a:solidFill>
            <a:srgbClr val="000000"/>
          </a:solidFill>
          <a:ln>
            <a:noFill/>
          </a:ln>
        </p:spPr>
        <p:txBody>
          <a:bodyPr anchorCtr="0" anchor="ctr" bIns="0" lIns="36000" spcFirstLastPara="1" rIns="36000" wrap="square" tIns="0">
            <a:noAutofit/>
          </a:bodyPr>
          <a:lstStyle/>
          <a:p>
            <a:pPr indent="0" lvl="0" marL="0" rtl="0" algn="l">
              <a:spcBef>
                <a:spcPts val="0"/>
              </a:spcBef>
              <a:spcAft>
                <a:spcPts val="0"/>
              </a:spcAft>
              <a:buNone/>
            </a:pPr>
            <a:r>
              <a:rPr lang="en-GB" sz="800">
                <a:solidFill>
                  <a:srgbClr val="FFFFFF"/>
                </a:solidFill>
              </a:rPr>
              <a:t>Roger Carhuatocto ~ Barcelona - Cardedeu ~ 01.02.2019</a:t>
            </a:r>
            <a:endParaRPr sz="8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pic>
        <p:nvPicPr>
          <p:cNvPr id="102" name="Google Shape;102;p17"/>
          <p:cNvPicPr preferRelativeResize="0"/>
          <p:nvPr/>
        </p:nvPicPr>
        <p:blipFill>
          <a:blip r:embed="rId3">
            <a:alphaModFix/>
          </a:blip>
          <a:stretch>
            <a:fillRect/>
          </a:stretch>
        </p:blipFill>
        <p:spPr>
          <a:xfrm>
            <a:off x="4897875" y="478528"/>
            <a:ext cx="4246126" cy="4626346"/>
          </a:xfrm>
          <a:prstGeom prst="rect">
            <a:avLst/>
          </a:prstGeom>
          <a:noFill/>
          <a:ln>
            <a:noFill/>
          </a:ln>
        </p:spPr>
      </p:pic>
      <p:sp>
        <p:nvSpPr>
          <p:cNvPr id="103" name="Google Shape;103;p17"/>
          <p:cNvSpPr txBox="1"/>
          <p:nvPr>
            <p:ph type="title"/>
          </p:nvPr>
        </p:nvSpPr>
        <p:spPr>
          <a:xfrm>
            <a:off x="311700" y="445025"/>
            <a:ext cx="3126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Historia (2/4)</a:t>
            </a:r>
            <a:endParaRPr/>
          </a:p>
        </p:txBody>
      </p:sp>
      <p:sp>
        <p:nvSpPr>
          <p:cNvPr id="104" name="Google Shape;104;p17"/>
          <p:cNvSpPr txBox="1"/>
          <p:nvPr/>
        </p:nvSpPr>
        <p:spPr>
          <a:xfrm>
            <a:off x="5726125" y="-5375"/>
            <a:ext cx="23931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800">
                <a:solidFill>
                  <a:schemeClr val="dk1"/>
                </a:solidFill>
              </a:rPr>
              <a:t>Map of the Inca culture with the respective mentioned cultures where the siku and the quena were used.</a:t>
            </a:r>
            <a:endParaRPr sz="800">
              <a:solidFill>
                <a:schemeClr val="dk1"/>
              </a:solidFill>
            </a:endParaRPr>
          </a:p>
        </p:txBody>
      </p:sp>
      <p:pic>
        <p:nvPicPr>
          <p:cNvPr id="105" name="Google Shape;105;p17"/>
          <p:cNvPicPr preferRelativeResize="0"/>
          <p:nvPr/>
        </p:nvPicPr>
        <p:blipFill>
          <a:blip r:embed="rId4">
            <a:alphaModFix/>
          </a:blip>
          <a:stretch>
            <a:fillRect/>
          </a:stretch>
        </p:blipFill>
        <p:spPr>
          <a:xfrm>
            <a:off x="30588" y="1303100"/>
            <a:ext cx="4867275" cy="2686050"/>
          </a:xfrm>
          <a:prstGeom prst="rect">
            <a:avLst/>
          </a:prstGeom>
          <a:noFill/>
          <a:ln>
            <a:noFill/>
          </a:ln>
        </p:spPr>
      </p:pic>
      <p:sp>
        <p:nvSpPr>
          <p:cNvPr id="106" name="Google Shape;106;p17"/>
          <p:cNvSpPr txBox="1"/>
          <p:nvPr/>
        </p:nvSpPr>
        <p:spPr>
          <a:xfrm>
            <a:off x="218400" y="4033500"/>
            <a:ext cx="3220200" cy="44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800">
                <a:solidFill>
                  <a:schemeClr val="dk1"/>
                </a:solidFill>
              </a:rPr>
              <a:t>The Geographic Distribution of Pan Flute Forms.</a:t>
            </a:r>
            <a:br>
              <a:rPr lang="en-GB" sz="800">
                <a:solidFill>
                  <a:schemeClr val="dk1"/>
                </a:solidFill>
              </a:rPr>
            </a:br>
            <a:r>
              <a:rPr lang="en-GB" sz="800">
                <a:solidFill>
                  <a:schemeClr val="dk1"/>
                </a:solidFill>
              </a:rPr>
              <a:t>Maps compiled by </a:t>
            </a:r>
            <a:r>
              <a:rPr i="1" lang="en-GB" sz="800">
                <a:solidFill>
                  <a:schemeClr val="dk1"/>
                </a:solidFill>
              </a:rPr>
              <a:t>Douglas Bishop - </a:t>
            </a:r>
            <a:r>
              <a:rPr lang="en-GB" sz="800">
                <a:solidFill>
                  <a:schemeClr val="dk1"/>
                </a:solidFill>
              </a:rPr>
              <a:t>Pan Flutes in </a:t>
            </a:r>
            <a:r>
              <a:rPr b="1" lang="en-GB" sz="800">
                <a:solidFill>
                  <a:schemeClr val="dk1"/>
                </a:solidFill>
              </a:rPr>
              <a:t>America</a:t>
            </a:r>
            <a:endParaRPr b="1" sz="800"/>
          </a:p>
        </p:txBody>
      </p:sp>
      <p:sp>
        <p:nvSpPr>
          <p:cNvPr id="107" name="Google Shape;107;p17"/>
          <p:cNvSpPr txBox="1"/>
          <p:nvPr/>
        </p:nvSpPr>
        <p:spPr>
          <a:xfrm>
            <a:off x="76200" y="1053600"/>
            <a:ext cx="30000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600"/>
              <a:t>http://www.panflutejedi.com/maps.html</a:t>
            </a:r>
            <a:endParaRPr sz="600"/>
          </a:p>
        </p:txBody>
      </p:sp>
      <p:sp>
        <p:nvSpPr>
          <p:cNvPr id="108" name="Google Shape;108;p17"/>
          <p:cNvSpPr txBox="1"/>
          <p:nvPr/>
        </p:nvSpPr>
        <p:spPr>
          <a:xfrm>
            <a:off x="-4261" y="4891789"/>
            <a:ext cx="2703600" cy="252000"/>
          </a:xfrm>
          <a:prstGeom prst="rect">
            <a:avLst/>
          </a:prstGeom>
          <a:solidFill>
            <a:srgbClr val="000000"/>
          </a:solidFill>
          <a:ln>
            <a:noFill/>
          </a:ln>
        </p:spPr>
        <p:txBody>
          <a:bodyPr anchorCtr="0" anchor="ctr" bIns="0" lIns="36000" spcFirstLastPara="1" rIns="36000" wrap="square" tIns="0">
            <a:noAutofit/>
          </a:bodyPr>
          <a:lstStyle/>
          <a:p>
            <a:pPr indent="0" lvl="0" marL="0" rtl="0" algn="l">
              <a:spcBef>
                <a:spcPts val="0"/>
              </a:spcBef>
              <a:spcAft>
                <a:spcPts val="0"/>
              </a:spcAft>
              <a:buNone/>
            </a:pPr>
            <a:r>
              <a:rPr lang="en-GB" sz="800">
                <a:solidFill>
                  <a:srgbClr val="FFFFFF"/>
                </a:solidFill>
              </a:rPr>
              <a:t>Roger Carhuatocto ~ Barcelona - Cardedeu ~ 01.02.2019</a:t>
            </a:r>
            <a:endParaRPr sz="8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18"/>
          <p:cNvSpPr txBox="1"/>
          <p:nvPr>
            <p:ph type="title"/>
          </p:nvPr>
        </p:nvSpPr>
        <p:spPr>
          <a:xfrm>
            <a:off x="311700" y="445025"/>
            <a:ext cx="3126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Historia (3/4)</a:t>
            </a:r>
            <a:endParaRPr/>
          </a:p>
        </p:txBody>
      </p:sp>
      <p:pic>
        <p:nvPicPr>
          <p:cNvPr id="114" name="Google Shape;114;p18"/>
          <p:cNvPicPr preferRelativeResize="0"/>
          <p:nvPr/>
        </p:nvPicPr>
        <p:blipFill>
          <a:blip r:embed="rId3">
            <a:alphaModFix/>
          </a:blip>
          <a:stretch>
            <a:fillRect/>
          </a:stretch>
        </p:blipFill>
        <p:spPr>
          <a:xfrm>
            <a:off x="1453375" y="908200"/>
            <a:ext cx="7637626" cy="3969475"/>
          </a:xfrm>
          <a:prstGeom prst="rect">
            <a:avLst/>
          </a:prstGeom>
          <a:noFill/>
          <a:ln>
            <a:noFill/>
          </a:ln>
        </p:spPr>
      </p:pic>
      <p:sp>
        <p:nvSpPr>
          <p:cNvPr id="115" name="Google Shape;115;p18"/>
          <p:cNvSpPr txBox="1"/>
          <p:nvPr/>
        </p:nvSpPr>
        <p:spPr>
          <a:xfrm>
            <a:off x="3276300" y="508925"/>
            <a:ext cx="3220200" cy="44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800">
                <a:solidFill>
                  <a:schemeClr val="dk1"/>
                </a:solidFill>
              </a:rPr>
              <a:t>The Geographic Distribution of Pan Flute Forms.</a:t>
            </a:r>
            <a:br>
              <a:rPr lang="en-GB" sz="800">
                <a:solidFill>
                  <a:schemeClr val="dk1"/>
                </a:solidFill>
              </a:rPr>
            </a:br>
            <a:r>
              <a:rPr lang="en-GB" sz="800">
                <a:solidFill>
                  <a:schemeClr val="dk1"/>
                </a:solidFill>
              </a:rPr>
              <a:t>Maps compiled by </a:t>
            </a:r>
            <a:r>
              <a:rPr i="1" lang="en-GB" sz="800">
                <a:solidFill>
                  <a:schemeClr val="dk1"/>
                </a:solidFill>
              </a:rPr>
              <a:t>Douglas Bishop - </a:t>
            </a:r>
            <a:r>
              <a:rPr lang="en-GB" sz="800">
                <a:solidFill>
                  <a:schemeClr val="dk1"/>
                </a:solidFill>
              </a:rPr>
              <a:t>Pan Flutes in </a:t>
            </a:r>
            <a:r>
              <a:rPr b="1" lang="en-GB" sz="800">
                <a:solidFill>
                  <a:schemeClr val="dk1"/>
                </a:solidFill>
              </a:rPr>
              <a:t>Europe</a:t>
            </a:r>
            <a:endParaRPr b="1" sz="800"/>
          </a:p>
        </p:txBody>
      </p:sp>
      <p:sp>
        <p:nvSpPr>
          <p:cNvPr id="116" name="Google Shape;116;p18"/>
          <p:cNvSpPr txBox="1"/>
          <p:nvPr/>
        </p:nvSpPr>
        <p:spPr>
          <a:xfrm>
            <a:off x="5791200" y="672600"/>
            <a:ext cx="3000000" cy="270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600"/>
              <a:t>http://www.panflutejedi.com/maps.html</a:t>
            </a:r>
            <a:endParaRPr sz="600"/>
          </a:p>
        </p:txBody>
      </p:sp>
      <p:sp>
        <p:nvSpPr>
          <p:cNvPr id="117" name="Google Shape;117;p18"/>
          <p:cNvSpPr txBox="1"/>
          <p:nvPr/>
        </p:nvSpPr>
        <p:spPr>
          <a:xfrm>
            <a:off x="-4261" y="4891789"/>
            <a:ext cx="2703600" cy="252000"/>
          </a:xfrm>
          <a:prstGeom prst="rect">
            <a:avLst/>
          </a:prstGeom>
          <a:solidFill>
            <a:srgbClr val="000000"/>
          </a:solidFill>
          <a:ln>
            <a:noFill/>
          </a:ln>
        </p:spPr>
        <p:txBody>
          <a:bodyPr anchorCtr="0" anchor="ctr" bIns="0" lIns="36000" spcFirstLastPara="1" rIns="36000" wrap="square" tIns="0">
            <a:noAutofit/>
          </a:bodyPr>
          <a:lstStyle/>
          <a:p>
            <a:pPr indent="0" lvl="0" marL="0" rtl="0" algn="l">
              <a:spcBef>
                <a:spcPts val="0"/>
              </a:spcBef>
              <a:spcAft>
                <a:spcPts val="0"/>
              </a:spcAft>
              <a:buNone/>
            </a:pPr>
            <a:r>
              <a:rPr lang="en-GB" sz="800">
                <a:solidFill>
                  <a:srgbClr val="FFFFFF"/>
                </a:solidFill>
              </a:rPr>
              <a:t>Roger Carhuatocto ~ Barcelona - Cardedeu ~ 01.02.2019</a:t>
            </a:r>
            <a:endParaRPr sz="8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311700" y="445025"/>
            <a:ext cx="3126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Historia (4/4)</a:t>
            </a:r>
            <a:endParaRPr/>
          </a:p>
        </p:txBody>
      </p:sp>
      <p:sp>
        <p:nvSpPr>
          <p:cNvPr id="123" name="Google Shape;123;p19"/>
          <p:cNvSpPr txBox="1"/>
          <p:nvPr/>
        </p:nvSpPr>
        <p:spPr>
          <a:xfrm>
            <a:off x="232988" y="3751400"/>
            <a:ext cx="3220200" cy="44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800">
                <a:solidFill>
                  <a:schemeClr val="dk1"/>
                </a:solidFill>
              </a:rPr>
              <a:t>The Geographic Distribution of Pan Flute Forms.</a:t>
            </a:r>
            <a:br>
              <a:rPr lang="en-GB" sz="800">
                <a:solidFill>
                  <a:schemeClr val="dk1"/>
                </a:solidFill>
              </a:rPr>
            </a:br>
            <a:r>
              <a:rPr lang="en-GB" sz="800">
                <a:solidFill>
                  <a:schemeClr val="dk1"/>
                </a:solidFill>
              </a:rPr>
              <a:t>Maps compiled by </a:t>
            </a:r>
            <a:r>
              <a:rPr i="1" lang="en-GB" sz="800">
                <a:solidFill>
                  <a:schemeClr val="dk1"/>
                </a:solidFill>
              </a:rPr>
              <a:t>Douglas Bishop - </a:t>
            </a:r>
            <a:r>
              <a:rPr lang="en-GB" sz="800">
                <a:solidFill>
                  <a:schemeClr val="dk1"/>
                </a:solidFill>
              </a:rPr>
              <a:t>Pan Flutes in </a:t>
            </a:r>
            <a:r>
              <a:rPr b="1" lang="en-GB" sz="800">
                <a:solidFill>
                  <a:schemeClr val="dk1"/>
                </a:solidFill>
              </a:rPr>
              <a:t>Africa</a:t>
            </a:r>
            <a:endParaRPr b="1" sz="800"/>
          </a:p>
        </p:txBody>
      </p:sp>
      <p:pic>
        <p:nvPicPr>
          <p:cNvPr id="124" name="Google Shape;124;p19"/>
          <p:cNvPicPr preferRelativeResize="0"/>
          <p:nvPr/>
        </p:nvPicPr>
        <p:blipFill>
          <a:blip r:embed="rId3">
            <a:alphaModFix/>
          </a:blip>
          <a:stretch>
            <a:fillRect/>
          </a:stretch>
        </p:blipFill>
        <p:spPr>
          <a:xfrm>
            <a:off x="152400" y="1627325"/>
            <a:ext cx="3381375" cy="2124075"/>
          </a:xfrm>
          <a:prstGeom prst="rect">
            <a:avLst/>
          </a:prstGeom>
          <a:noFill/>
          <a:ln>
            <a:noFill/>
          </a:ln>
        </p:spPr>
      </p:pic>
      <p:pic>
        <p:nvPicPr>
          <p:cNvPr id="125" name="Google Shape;125;p19"/>
          <p:cNvPicPr preferRelativeResize="0"/>
          <p:nvPr/>
        </p:nvPicPr>
        <p:blipFill>
          <a:blip r:embed="rId4">
            <a:alphaModFix/>
          </a:blip>
          <a:stretch>
            <a:fillRect/>
          </a:stretch>
        </p:blipFill>
        <p:spPr>
          <a:xfrm>
            <a:off x="3686175" y="496625"/>
            <a:ext cx="5305426" cy="2206763"/>
          </a:xfrm>
          <a:prstGeom prst="rect">
            <a:avLst/>
          </a:prstGeom>
          <a:noFill/>
          <a:ln>
            <a:noFill/>
          </a:ln>
        </p:spPr>
      </p:pic>
      <p:pic>
        <p:nvPicPr>
          <p:cNvPr id="126" name="Google Shape;126;p19"/>
          <p:cNvPicPr preferRelativeResize="0"/>
          <p:nvPr/>
        </p:nvPicPr>
        <p:blipFill>
          <a:blip r:embed="rId5">
            <a:alphaModFix/>
          </a:blip>
          <a:stretch>
            <a:fillRect/>
          </a:stretch>
        </p:blipFill>
        <p:spPr>
          <a:xfrm>
            <a:off x="4038288" y="3238500"/>
            <a:ext cx="4981575" cy="1905000"/>
          </a:xfrm>
          <a:prstGeom prst="rect">
            <a:avLst/>
          </a:prstGeom>
          <a:noFill/>
          <a:ln>
            <a:noFill/>
          </a:ln>
        </p:spPr>
      </p:pic>
      <p:sp>
        <p:nvSpPr>
          <p:cNvPr id="127" name="Google Shape;127;p19"/>
          <p:cNvSpPr txBox="1"/>
          <p:nvPr/>
        </p:nvSpPr>
        <p:spPr>
          <a:xfrm>
            <a:off x="4728775" y="50025"/>
            <a:ext cx="3220200" cy="44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800">
                <a:solidFill>
                  <a:schemeClr val="dk1"/>
                </a:solidFill>
              </a:rPr>
              <a:t>The Geographic Distribution of Pan Flute Forms.</a:t>
            </a:r>
            <a:br>
              <a:rPr lang="en-GB" sz="800">
                <a:solidFill>
                  <a:schemeClr val="dk1"/>
                </a:solidFill>
              </a:rPr>
            </a:br>
            <a:r>
              <a:rPr lang="en-GB" sz="800">
                <a:solidFill>
                  <a:schemeClr val="dk1"/>
                </a:solidFill>
              </a:rPr>
              <a:t>Maps compiled by </a:t>
            </a:r>
            <a:r>
              <a:rPr i="1" lang="en-GB" sz="800">
                <a:solidFill>
                  <a:schemeClr val="dk1"/>
                </a:solidFill>
              </a:rPr>
              <a:t>Douglas Bishop - </a:t>
            </a:r>
            <a:r>
              <a:rPr lang="en-GB" sz="800">
                <a:solidFill>
                  <a:schemeClr val="dk1"/>
                </a:solidFill>
              </a:rPr>
              <a:t>Pan Flutes in </a:t>
            </a:r>
            <a:r>
              <a:rPr b="1" lang="en-GB" sz="800">
                <a:solidFill>
                  <a:schemeClr val="dk1"/>
                </a:solidFill>
              </a:rPr>
              <a:t>Asia</a:t>
            </a:r>
            <a:endParaRPr b="1" sz="800"/>
          </a:p>
        </p:txBody>
      </p:sp>
      <p:sp>
        <p:nvSpPr>
          <p:cNvPr id="128" name="Google Shape;128;p19"/>
          <p:cNvSpPr txBox="1"/>
          <p:nvPr/>
        </p:nvSpPr>
        <p:spPr>
          <a:xfrm>
            <a:off x="4766588" y="2824700"/>
            <a:ext cx="3220200" cy="44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800">
                <a:solidFill>
                  <a:schemeClr val="dk1"/>
                </a:solidFill>
              </a:rPr>
              <a:t>The Geographic Distribution of Pan Flute Forms.</a:t>
            </a:r>
            <a:br>
              <a:rPr lang="en-GB" sz="800">
                <a:solidFill>
                  <a:schemeClr val="dk1"/>
                </a:solidFill>
              </a:rPr>
            </a:br>
            <a:r>
              <a:rPr lang="en-GB" sz="800">
                <a:solidFill>
                  <a:schemeClr val="dk1"/>
                </a:solidFill>
              </a:rPr>
              <a:t>Maps compiled by </a:t>
            </a:r>
            <a:r>
              <a:rPr i="1" lang="en-GB" sz="800">
                <a:solidFill>
                  <a:schemeClr val="dk1"/>
                </a:solidFill>
              </a:rPr>
              <a:t>Douglas Bishop - </a:t>
            </a:r>
            <a:r>
              <a:rPr lang="en-GB" sz="800">
                <a:solidFill>
                  <a:schemeClr val="dk1"/>
                </a:solidFill>
              </a:rPr>
              <a:t>Pan Flutes in </a:t>
            </a:r>
            <a:r>
              <a:rPr b="1" lang="en-GB" sz="800">
                <a:solidFill>
                  <a:schemeClr val="dk1"/>
                </a:solidFill>
              </a:rPr>
              <a:t>Oceania</a:t>
            </a:r>
            <a:endParaRPr b="1" sz="800"/>
          </a:p>
        </p:txBody>
      </p:sp>
      <p:sp>
        <p:nvSpPr>
          <p:cNvPr id="129" name="Google Shape;129;p19"/>
          <p:cNvSpPr txBox="1"/>
          <p:nvPr/>
        </p:nvSpPr>
        <p:spPr>
          <a:xfrm>
            <a:off x="152400" y="1358400"/>
            <a:ext cx="30000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600"/>
              <a:t>http://www.panflutejedi.com/maps.html</a:t>
            </a:r>
            <a:endParaRPr sz="600"/>
          </a:p>
        </p:txBody>
      </p:sp>
      <p:sp>
        <p:nvSpPr>
          <p:cNvPr id="130" name="Google Shape;130;p19"/>
          <p:cNvSpPr txBox="1"/>
          <p:nvPr/>
        </p:nvSpPr>
        <p:spPr>
          <a:xfrm>
            <a:off x="-4261" y="4891789"/>
            <a:ext cx="2703600" cy="252000"/>
          </a:xfrm>
          <a:prstGeom prst="rect">
            <a:avLst/>
          </a:prstGeom>
          <a:solidFill>
            <a:srgbClr val="000000"/>
          </a:solidFill>
          <a:ln>
            <a:noFill/>
          </a:ln>
        </p:spPr>
        <p:txBody>
          <a:bodyPr anchorCtr="0" anchor="ctr" bIns="0" lIns="36000" spcFirstLastPara="1" rIns="36000" wrap="square" tIns="0">
            <a:noAutofit/>
          </a:bodyPr>
          <a:lstStyle/>
          <a:p>
            <a:pPr indent="0" lvl="0" marL="0" rtl="0" algn="l">
              <a:spcBef>
                <a:spcPts val="0"/>
              </a:spcBef>
              <a:spcAft>
                <a:spcPts val="0"/>
              </a:spcAft>
              <a:buNone/>
            </a:pPr>
            <a:r>
              <a:rPr lang="en-GB" sz="800">
                <a:solidFill>
                  <a:srgbClr val="FFFFFF"/>
                </a:solidFill>
              </a:rPr>
              <a:t>Roger Carhuatocto ~ Barcelona - Cardedeu ~ 01.02.2019</a:t>
            </a:r>
            <a:endParaRPr sz="8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0"/>
          <p:cNvSpPr txBox="1"/>
          <p:nvPr>
            <p:ph type="title"/>
          </p:nvPr>
        </p:nvSpPr>
        <p:spPr>
          <a:xfrm>
            <a:off x="311700" y="445025"/>
            <a:ext cx="4024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3. Zampoña / Siku (1/4) </a:t>
            </a:r>
            <a:endParaRPr/>
          </a:p>
        </p:txBody>
      </p:sp>
      <p:sp>
        <p:nvSpPr>
          <p:cNvPr id="136" name="Google Shape;136;p20"/>
          <p:cNvSpPr txBox="1"/>
          <p:nvPr/>
        </p:nvSpPr>
        <p:spPr>
          <a:xfrm>
            <a:off x="457100" y="1005500"/>
            <a:ext cx="3516300" cy="273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00"/>
              <a:t>Descripción:</a:t>
            </a:r>
            <a:endParaRPr b="1" sz="1200"/>
          </a:p>
          <a:p>
            <a:pPr indent="0" lvl="0" marL="0" rtl="0" algn="l">
              <a:lnSpc>
                <a:spcPct val="115000"/>
              </a:lnSpc>
              <a:spcBef>
                <a:spcPts val="0"/>
              </a:spcBef>
              <a:spcAft>
                <a:spcPts val="0"/>
              </a:spcAft>
              <a:buNone/>
            </a:pPr>
            <a:r>
              <a:rPr lang="en-GB" sz="1200"/>
              <a:t>La zampoña se construye con caña de bambú natural. Tiene </a:t>
            </a:r>
            <a:r>
              <a:rPr b="1" lang="en-GB" sz="1200"/>
              <a:t>dos filas</a:t>
            </a:r>
            <a:r>
              <a:rPr lang="en-GB" sz="1200"/>
              <a:t> separadas de tubos abiertos en un extremo y cerrados en el otro; cada uno de ellos da una nota de la escala musical. </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lang="en-GB" sz="1200"/>
              <a:t>Generalmente hay una fila de </a:t>
            </a:r>
            <a:r>
              <a:rPr b="1" lang="en-GB" sz="1200"/>
              <a:t>seis </a:t>
            </a:r>
            <a:r>
              <a:rPr lang="en-GB" sz="1200"/>
              <a:t>tubos, llamada el </a:t>
            </a:r>
            <a:r>
              <a:rPr b="1" lang="en-GB" sz="1200"/>
              <a:t>IRA</a:t>
            </a:r>
            <a:r>
              <a:rPr lang="en-GB" sz="1200"/>
              <a:t>, y una de </a:t>
            </a:r>
            <a:r>
              <a:rPr b="1" lang="en-GB" sz="1200"/>
              <a:t>siete</a:t>
            </a:r>
            <a:r>
              <a:rPr lang="en-GB" sz="1200"/>
              <a:t>, llamada el </a:t>
            </a:r>
            <a:r>
              <a:rPr b="1" lang="en-GB" sz="1200"/>
              <a:t>ARKA</a:t>
            </a:r>
            <a:r>
              <a:rPr lang="en-GB" sz="1200"/>
              <a:t>. Los tubos se sostienen paralelamente por dos o más cuerdas o tiras de caña.</a:t>
            </a:r>
            <a:endParaRPr sz="1200"/>
          </a:p>
        </p:txBody>
      </p:sp>
      <p:pic>
        <p:nvPicPr>
          <p:cNvPr id="137" name="Google Shape;137;p20"/>
          <p:cNvPicPr preferRelativeResize="0"/>
          <p:nvPr/>
        </p:nvPicPr>
        <p:blipFill>
          <a:blip r:embed="rId3">
            <a:alphaModFix/>
          </a:blip>
          <a:stretch>
            <a:fillRect/>
          </a:stretch>
        </p:blipFill>
        <p:spPr>
          <a:xfrm>
            <a:off x="108550" y="3822925"/>
            <a:ext cx="4819650" cy="952500"/>
          </a:xfrm>
          <a:prstGeom prst="rect">
            <a:avLst/>
          </a:prstGeom>
          <a:noFill/>
          <a:ln>
            <a:noFill/>
          </a:ln>
        </p:spPr>
      </p:pic>
      <p:sp>
        <p:nvSpPr>
          <p:cNvPr id="138" name="Google Shape;138;p20"/>
          <p:cNvSpPr/>
          <p:nvPr/>
        </p:nvSpPr>
        <p:spPr>
          <a:xfrm>
            <a:off x="6421425" y="973275"/>
            <a:ext cx="216000" cy="504000"/>
          </a:xfrm>
          <a:prstGeom prst="can">
            <a:avLst>
              <a:gd fmla="val 25000" name="adj"/>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0"/>
          <p:cNvSpPr/>
          <p:nvPr/>
        </p:nvSpPr>
        <p:spPr>
          <a:xfrm>
            <a:off x="6660107" y="973275"/>
            <a:ext cx="216000" cy="648000"/>
          </a:xfrm>
          <a:prstGeom prst="can">
            <a:avLst>
              <a:gd fmla="val 25000" name="adj"/>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0"/>
          <p:cNvSpPr/>
          <p:nvPr/>
        </p:nvSpPr>
        <p:spPr>
          <a:xfrm>
            <a:off x="6898788" y="973275"/>
            <a:ext cx="216000" cy="792000"/>
          </a:xfrm>
          <a:prstGeom prst="can">
            <a:avLst>
              <a:gd fmla="val 25000" name="adj"/>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0"/>
          <p:cNvSpPr/>
          <p:nvPr/>
        </p:nvSpPr>
        <p:spPr>
          <a:xfrm>
            <a:off x="7137470" y="973275"/>
            <a:ext cx="216000" cy="1080000"/>
          </a:xfrm>
          <a:prstGeom prst="can">
            <a:avLst>
              <a:gd fmla="val 25000" name="adj"/>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0"/>
          <p:cNvSpPr/>
          <p:nvPr/>
        </p:nvSpPr>
        <p:spPr>
          <a:xfrm>
            <a:off x="7376151" y="973275"/>
            <a:ext cx="216000" cy="1368000"/>
          </a:xfrm>
          <a:prstGeom prst="can">
            <a:avLst>
              <a:gd fmla="val 25000" name="adj"/>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0"/>
          <p:cNvSpPr/>
          <p:nvPr/>
        </p:nvSpPr>
        <p:spPr>
          <a:xfrm>
            <a:off x="7614833" y="973275"/>
            <a:ext cx="216000" cy="1656000"/>
          </a:xfrm>
          <a:prstGeom prst="can">
            <a:avLst>
              <a:gd fmla="val 25000" name="adj"/>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0"/>
          <p:cNvSpPr/>
          <p:nvPr/>
        </p:nvSpPr>
        <p:spPr>
          <a:xfrm>
            <a:off x="7853515" y="973275"/>
            <a:ext cx="216000" cy="1944000"/>
          </a:xfrm>
          <a:prstGeom prst="can">
            <a:avLst>
              <a:gd fmla="val 25000" name="adj"/>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0"/>
          <p:cNvSpPr/>
          <p:nvPr/>
        </p:nvSpPr>
        <p:spPr>
          <a:xfrm>
            <a:off x="6381695" y="1109120"/>
            <a:ext cx="1728000" cy="180000"/>
          </a:xfrm>
          <a:prstGeom prst="flowChartAlternateProcess">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0"/>
          <p:cNvSpPr/>
          <p:nvPr/>
        </p:nvSpPr>
        <p:spPr>
          <a:xfrm>
            <a:off x="6381105" y="1127351"/>
            <a:ext cx="360000" cy="144000"/>
          </a:xfrm>
          <a:prstGeom prst="flowChartDecision">
            <a:avLst/>
          </a:prstGeom>
          <a:no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0"/>
          <p:cNvSpPr/>
          <p:nvPr/>
        </p:nvSpPr>
        <p:spPr>
          <a:xfrm>
            <a:off x="6726232" y="1127351"/>
            <a:ext cx="360000" cy="144000"/>
          </a:xfrm>
          <a:prstGeom prst="flowChartDecision">
            <a:avLst/>
          </a:prstGeom>
          <a:no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0"/>
          <p:cNvSpPr/>
          <p:nvPr/>
        </p:nvSpPr>
        <p:spPr>
          <a:xfrm>
            <a:off x="7066905" y="1127351"/>
            <a:ext cx="360000" cy="144000"/>
          </a:xfrm>
          <a:prstGeom prst="flowChartDecision">
            <a:avLst/>
          </a:prstGeom>
          <a:no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0"/>
          <p:cNvSpPr/>
          <p:nvPr/>
        </p:nvSpPr>
        <p:spPr>
          <a:xfrm>
            <a:off x="7422113" y="1127351"/>
            <a:ext cx="360000" cy="144000"/>
          </a:xfrm>
          <a:prstGeom prst="flowChartDecision">
            <a:avLst/>
          </a:prstGeom>
          <a:no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0"/>
          <p:cNvSpPr/>
          <p:nvPr/>
        </p:nvSpPr>
        <p:spPr>
          <a:xfrm>
            <a:off x="7757158" y="1127351"/>
            <a:ext cx="360000" cy="144000"/>
          </a:xfrm>
          <a:prstGeom prst="flowChartDecision">
            <a:avLst/>
          </a:prstGeom>
          <a:no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0"/>
          <p:cNvSpPr txBox="1"/>
          <p:nvPr/>
        </p:nvSpPr>
        <p:spPr>
          <a:xfrm>
            <a:off x="6359275" y="663685"/>
            <a:ext cx="2084700" cy="30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1155CC"/>
                </a:solidFill>
                <a:latin typeface="Calibri"/>
                <a:ea typeface="Calibri"/>
                <a:cs typeface="Calibri"/>
                <a:sym typeface="Calibri"/>
              </a:rPr>
              <a:t>SI  SOL  MI  DO LA FA# RE</a:t>
            </a:r>
            <a:endParaRPr b="1" sz="1200">
              <a:solidFill>
                <a:srgbClr val="1155CC"/>
              </a:solidFill>
              <a:latin typeface="Calibri"/>
              <a:ea typeface="Calibri"/>
              <a:cs typeface="Calibri"/>
              <a:sym typeface="Calibri"/>
            </a:endParaRPr>
          </a:p>
        </p:txBody>
      </p:sp>
      <p:sp>
        <p:nvSpPr>
          <p:cNvPr id="152" name="Google Shape;152;p20"/>
          <p:cNvSpPr txBox="1"/>
          <p:nvPr/>
        </p:nvSpPr>
        <p:spPr>
          <a:xfrm>
            <a:off x="5312025" y="773725"/>
            <a:ext cx="792000" cy="432000"/>
          </a:xfrm>
          <a:prstGeom prst="rect">
            <a:avLst/>
          </a:prstGeom>
          <a:solidFill>
            <a:srgbClr val="1155CC"/>
          </a:solidFill>
          <a:ln>
            <a:noFill/>
          </a:ln>
        </p:spPr>
        <p:txBody>
          <a:bodyPr anchorCtr="0" anchor="ctr" bIns="72000" lIns="72000" spcFirstLastPara="1" rIns="72000" wrap="square" tIns="72000">
            <a:noAutofit/>
          </a:bodyPr>
          <a:lstStyle/>
          <a:p>
            <a:pPr indent="0" lvl="0" marL="0" rtl="0" algn="ctr">
              <a:spcBef>
                <a:spcPts val="0"/>
              </a:spcBef>
              <a:spcAft>
                <a:spcPts val="0"/>
              </a:spcAft>
              <a:buNone/>
            </a:pPr>
            <a:r>
              <a:rPr b="1" lang="en-GB" sz="1800">
                <a:solidFill>
                  <a:srgbClr val="FFFFFF"/>
                </a:solidFill>
                <a:latin typeface="Calibri"/>
                <a:ea typeface="Calibri"/>
                <a:cs typeface="Calibri"/>
                <a:sym typeface="Calibri"/>
              </a:rPr>
              <a:t>ARKA</a:t>
            </a:r>
            <a:endParaRPr b="1" sz="1800">
              <a:solidFill>
                <a:srgbClr val="FFFFFF"/>
              </a:solidFill>
              <a:latin typeface="Calibri"/>
              <a:ea typeface="Calibri"/>
              <a:cs typeface="Calibri"/>
              <a:sym typeface="Calibri"/>
            </a:endParaRPr>
          </a:p>
        </p:txBody>
      </p:sp>
      <p:sp>
        <p:nvSpPr>
          <p:cNvPr id="153" name="Google Shape;153;p20"/>
          <p:cNvSpPr txBox="1"/>
          <p:nvPr/>
        </p:nvSpPr>
        <p:spPr>
          <a:xfrm>
            <a:off x="6359275" y="1205723"/>
            <a:ext cx="2084700" cy="2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1155CC"/>
                </a:solidFill>
                <a:latin typeface="Calibri"/>
                <a:ea typeface="Calibri"/>
                <a:cs typeface="Calibri"/>
                <a:sym typeface="Calibri"/>
              </a:rPr>
              <a:t> 1     2     3    4     5    6     7</a:t>
            </a:r>
            <a:endParaRPr b="1" sz="1200">
              <a:solidFill>
                <a:srgbClr val="1155CC"/>
              </a:solidFill>
              <a:latin typeface="Calibri"/>
              <a:ea typeface="Calibri"/>
              <a:cs typeface="Calibri"/>
              <a:sym typeface="Calibri"/>
            </a:endParaRPr>
          </a:p>
        </p:txBody>
      </p:sp>
      <p:sp>
        <p:nvSpPr>
          <p:cNvPr id="154" name="Google Shape;154;p20"/>
          <p:cNvSpPr txBox="1"/>
          <p:nvPr/>
        </p:nvSpPr>
        <p:spPr>
          <a:xfrm>
            <a:off x="6371225" y="3025875"/>
            <a:ext cx="1603200" cy="432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FF0000"/>
                </a:solidFill>
                <a:latin typeface="Calibri"/>
                <a:ea typeface="Calibri"/>
                <a:cs typeface="Calibri"/>
                <a:sym typeface="Calibri"/>
              </a:rPr>
              <a:t>LA  FA# RE  SI   SOL MI</a:t>
            </a:r>
            <a:endParaRPr b="1" sz="1200">
              <a:solidFill>
                <a:srgbClr val="FF0000"/>
              </a:solidFill>
              <a:latin typeface="Calibri"/>
              <a:ea typeface="Calibri"/>
              <a:cs typeface="Calibri"/>
              <a:sym typeface="Calibri"/>
            </a:endParaRPr>
          </a:p>
        </p:txBody>
      </p:sp>
      <p:sp>
        <p:nvSpPr>
          <p:cNvPr id="155" name="Google Shape;155;p20"/>
          <p:cNvSpPr txBox="1"/>
          <p:nvPr/>
        </p:nvSpPr>
        <p:spPr>
          <a:xfrm>
            <a:off x="5312013" y="3162675"/>
            <a:ext cx="792000" cy="432000"/>
          </a:xfrm>
          <a:prstGeom prst="rect">
            <a:avLst/>
          </a:prstGeom>
          <a:solidFill>
            <a:srgbClr val="FF0000"/>
          </a:solidFill>
          <a:ln>
            <a:noFill/>
          </a:ln>
        </p:spPr>
        <p:txBody>
          <a:bodyPr anchorCtr="0" anchor="ctr" bIns="72000" lIns="72000" spcFirstLastPara="1" rIns="72000" wrap="square" tIns="72000">
            <a:noAutofit/>
          </a:bodyPr>
          <a:lstStyle/>
          <a:p>
            <a:pPr indent="0" lvl="0" marL="0" rtl="0" algn="ctr">
              <a:spcBef>
                <a:spcPts val="0"/>
              </a:spcBef>
              <a:spcAft>
                <a:spcPts val="0"/>
              </a:spcAft>
              <a:buNone/>
            </a:pPr>
            <a:r>
              <a:rPr b="1" lang="en-GB" sz="1800">
                <a:solidFill>
                  <a:srgbClr val="FFFFFF"/>
                </a:solidFill>
                <a:latin typeface="Calibri"/>
                <a:ea typeface="Calibri"/>
                <a:cs typeface="Calibri"/>
                <a:sym typeface="Calibri"/>
              </a:rPr>
              <a:t>IRA</a:t>
            </a:r>
            <a:endParaRPr b="1" sz="1800">
              <a:solidFill>
                <a:srgbClr val="FFFFFF"/>
              </a:solidFill>
              <a:latin typeface="Calibri"/>
              <a:ea typeface="Calibri"/>
              <a:cs typeface="Calibri"/>
              <a:sym typeface="Calibri"/>
            </a:endParaRPr>
          </a:p>
        </p:txBody>
      </p:sp>
      <p:sp>
        <p:nvSpPr>
          <p:cNvPr id="156" name="Google Shape;156;p20"/>
          <p:cNvSpPr/>
          <p:nvPr/>
        </p:nvSpPr>
        <p:spPr>
          <a:xfrm>
            <a:off x="6441588" y="3335475"/>
            <a:ext cx="216000" cy="504000"/>
          </a:xfrm>
          <a:prstGeom prst="can">
            <a:avLst>
              <a:gd fmla="val 25000" name="adj"/>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0"/>
          <p:cNvSpPr/>
          <p:nvPr/>
        </p:nvSpPr>
        <p:spPr>
          <a:xfrm>
            <a:off x="6680270" y="3335475"/>
            <a:ext cx="216000" cy="648000"/>
          </a:xfrm>
          <a:prstGeom prst="can">
            <a:avLst>
              <a:gd fmla="val 25000" name="adj"/>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0"/>
          <p:cNvSpPr/>
          <p:nvPr/>
        </p:nvSpPr>
        <p:spPr>
          <a:xfrm>
            <a:off x="6918951" y="3335475"/>
            <a:ext cx="216000" cy="792000"/>
          </a:xfrm>
          <a:prstGeom prst="can">
            <a:avLst>
              <a:gd fmla="val 25000" name="adj"/>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0"/>
          <p:cNvSpPr/>
          <p:nvPr/>
        </p:nvSpPr>
        <p:spPr>
          <a:xfrm>
            <a:off x="7157633" y="3335475"/>
            <a:ext cx="216000" cy="1080000"/>
          </a:xfrm>
          <a:prstGeom prst="can">
            <a:avLst>
              <a:gd fmla="val 25000" name="adj"/>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0"/>
          <p:cNvSpPr/>
          <p:nvPr/>
        </p:nvSpPr>
        <p:spPr>
          <a:xfrm>
            <a:off x="7396315" y="3335475"/>
            <a:ext cx="216000" cy="1368000"/>
          </a:xfrm>
          <a:prstGeom prst="can">
            <a:avLst>
              <a:gd fmla="val 25000" name="adj"/>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0"/>
          <p:cNvSpPr/>
          <p:nvPr/>
        </p:nvSpPr>
        <p:spPr>
          <a:xfrm>
            <a:off x="7634996" y="3335475"/>
            <a:ext cx="216000" cy="1656000"/>
          </a:xfrm>
          <a:prstGeom prst="can">
            <a:avLst>
              <a:gd fmla="val 25000" name="adj"/>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0"/>
          <p:cNvSpPr/>
          <p:nvPr/>
        </p:nvSpPr>
        <p:spPr>
          <a:xfrm>
            <a:off x="6401858" y="3471320"/>
            <a:ext cx="1476000" cy="180000"/>
          </a:xfrm>
          <a:prstGeom prst="flowChartAlternateProcess">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0"/>
          <p:cNvSpPr/>
          <p:nvPr/>
        </p:nvSpPr>
        <p:spPr>
          <a:xfrm>
            <a:off x="6401268" y="3489551"/>
            <a:ext cx="360000" cy="144000"/>
          </a:xfrm>
          <a:prstGeom prst="flowChartDecision">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0"/>
          <p:cNvSpPr/>
          <p:nvPr/>
        </p:nvSpPr>
        <p:spPr>
          <a:xfrm>
            <a:off x="6771005" y="3489551"/>
            <a:ext cx="360000" cy="144000"/>
          </a:xfrm>
          <a:prstGeom prst="flowChartDecision">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0"/>
          <p:cNvSpPr/>
          <p:nvPr/>
        </p:nvSpPr>
        <p:spPr>
          <a:xfrm>
            <a:off x="7136289" y="3489551"/>
            <a:ext cx="360000" cy="144000"/>
          </a:xfrm>
          <a:prstGeom prst="flowChartDecision">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0"/>
          <p:cNvSpPr/>
          <p:nvPr/>
        </p:nvSpPr>
        <p:spPr>
          <a:xfrm>
            <a:off x="7507903" y="3489551"/>
            <a:ext cx="360000" cy="144000"/>
          </a:xfrm>
          <a:prstGeom prst="flowChartDecision">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0"/>
          <p:cNvSpPr txBox="1"/>
          <p:nvPr/>
        </p:nvSpPr>
        <p:spPr>
          <a:xfrm>
            <a:off x="6379438" y="3566838"/>
            <a:ext cx="1516500" cy="2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FF0000"/>
                </a:solidFill>
                <a:latin typeface="Calibri"/>
                <a:ea typeface="Calibri"/>
                <a:cs typeface="Calibri"/>
                <a:sym typeface="Calibri"/>
              </a:rPr>
              <a:t> 1     2     3    4     5    6    </a:t>
            </a:r>
            <a:endParaRPr b="1" sz="1200">
              <a:solidFill>
                <a:srgbClr val="FF0000"/>
              </a:solidFill>
              <a:latin typeface="Calibri"/>
              <a:ea typeface="Calibri"/>
              <a:cs typeface="Calibri"/>
              <a:sym typeface="Calibri"/>
            </a:endParaRPr>
          </a:p>
        </p:txBody>
      </p:sp>
      <p:sp>
        <p:nvSpPr>
          <p:cNvPr id="168" name="Google Shape;168;p20"/>
          <p:cNvSpPr txBox="1"/>
          <p:nvPr/>
        </p:nvSpPr>
        <p:spPr>
          <a:xfrm>
            <a:off x="5186100" y="1307125"/>
            <a:ext cx="977400" cy="432000"/>
          </a:xfrm>
          <a:prstGeom prst="rect">
            <a:avLst/>
          </a:prstGeom>
          <a:noFill/>
          <a:ln>
            <a:noFill/>
          </a:ln>
        </p:spPr>
        <p:txBody>
          <a:bodyPr anchorCtr="0" anchor="ctr" bIns="72000" lIns="72000" spcFirstLastPara="1" rIns="72000" wrap="square" tIns="72000">
            <a:noAutofit/>
          </a:bodyPr>
          <a:lstStyle/>
          <a:p>
            <a:pPr indent="0" lvl="0" marL="0" rtl="0" algn="ctr">
              <a:spcBef>
                <a:spcPts val="0"/>
              </a:spcBef>
              <a:spcAft>
                <a:spcPts val="0"/>
              </a:spcAft>
              <a:buNone/>
            </a:pPr>
            <a:r>
              <a:rPr b="1" lang="en-GB">
                <a:latin typeface="Calibri"/>
                <a:ea typeface="Calibri"/>
                <a:cs typeface="Calibri"/>
                <a:sym typeface="Calibri"/>
              </a:rPr>
              <a:t>“Mujer”</a:t>
            </a:r>
            <a:endParaRPr b="1">
              <a:latin typeface="Calibri"/>
              <a:ea typeface="Calibri"/>
              <a:cs typeface="Calibri"/>
              <a:sym typeface="Calibri"/>
            </a:endParaRPr>
          </a:p>
        </p:txBody>
      </p:sp>
      <p:sp>
        <p:nvSpPr>
          <p:cNvPr id="169" name="Google Shape;169;p20"/>
          <p:cNvSpPr txBox="1"/>
          <p:nvPr/>
        </p:nvSpPr>
        <p:spPr>
          <a:xfrm>
            <a:off x="5186100" y="3669325"/>
            <a:ext cx="977400" cy="432000"/>
          </a:xfrm>
          <a:prstGeom prst="rect">
            <a:avLst/>
          </a:prstGeom>
          <a:noFill/>
          <a:ln>
            <a:noFill/>
          </a:ln>
        </p:spPr>
        <p:txBody>
          <a:bodyPr anchorCtr="0" anchor="ctr" bIns="72000" lIns="72000" spcFirstLastPara="1" rIns="72000" wrap="square" tIns="72000">
            <a:noAutofit/>
          </a:bodyPr>
          <a:lstStyle/>
          <a:p>
            <a:pPr indent="0" lvl="0" marL="0" rtl="0" algn="ctr">
              <a:spcBef>
                <a:spcPts val="0"/>
              </a:spcBef>
              <a:spcAft>
                <a:spcPts val="0"/>
              </a:spcAft>
              <a:buNone/>
            </a:pPr>
            <a:r>
              <a:rPr b="1" lang="en-GB">
                <a:latin typeface="Calibri"/>
                <a:ea typeface="Calibri"/>
                <a:cs typeface="Calibri"/>
                <a:sym typeface="Calibri"/>
              </a:rPr>
              <a:t>“Hombre”</a:t>
            </a:r>
            <a:endParaRPr b="1">
              <a:latin typeface="Calibri"/>
              <a:ea typeface="Calibri"/>
              <a:cs typeface="Calibri"/>
              <a:sym typeface="Calibri"/>
            </a:endParaRPr>
          </a:p>
        </p:txBody>
      </p:sp>
      <p:cxnSp>
        <p:nvCxnSpPr>
          <p:cNvPr id="170" name="Google Shape;170;p20"/>
          <p:cNvCxnSpPr>
            <a:stCxn id="171" idx="2"/>
            <a:endCxn id="172" idx="2"/>
          </p:cNvCxnSpPr>
          <p:nvPr/>
        </p:nvCxnSpPr>
        <p:spPr>
          <a:xfrm>
            <a:off x="4989325" y="1523125"/>
            <a:ext cx="90300" cy="1855500"/>
          </a:xfrm>
          <a:prstGeom prst="curvedConnector3">
            <a:avLst>
              <a:gd fmla="val -263704" name="adj1"/>
            </a:avLst>
          </a:prstGeom>
          <a:noFill/>
          <a:ln cap="flat" cmpd="sng" w="28575">
            <a:solidFill>
              <a:srgbClr val="000000"/>
            </a:solidFill>
            <a:prstDash val="solid"/>
            <a:round/>
            <a:headEnd len="med" w="med" type="stealth"/>
            <a:tailEnd len="med" w="med" type="stealth"/>
          </a:ln>
        </p:spPr>
      </p:cxnSp>
      <p:sp>
        <p:nvSpPr>
          <p:cNvPr id="171" name="Google Shape;171;p20"/>
          <p:cNvSpPr/>
          <p:nvPr/>
        </p:nvSpPr>
        <p:spPr>
          <a:xfrm>
            <a:off x="4989325" y="1415125"/>
            <a:ext cx="216000" cy="216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0"/>
          <p:cNvSpPr/>
          <p:nvPr/>
        </p:nvSpPr>
        <p:spPr>
          <a:xfrm>
            <a:off x="5079625" y="3270675"/>
            <a:ext cx="216000" cy="216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0"/>
          <p:cNvSpPr txBox="1"/>
          <p:nvPr/>
        </p:nvSpPr>
        <p:spPr>
          <a:xfrm>
            <a:off x="4426375" y="2310500"/>
            <a:ext cx="759600" cy="216000"/>
          </a:xfrm>
          <a:prstGeom prst="rect">
            <a:avLst/>
          </a:prstGeom>
          <a:solidFill>
            <a:srgbClr val="FFFFFF"/>
          </a:solidFill>
          <a:ln>
            <a:noFill/>
          </a:ln>
        </p:spPr>
        <p:txBody>
          <a:bodyPr anchorCtr="0" anchor="ctr" bIns="72000" lIns="72000" spcFirstLastPara="1" rIns="72000" wrap="square" tIns="72000">
            <a:noAutofit/>
          </a:bodyPr>
          <a:lstStyle/>
          <a:p>
            <a:pPr indent="0" lvl="0" marL="0" rtl="0" algn="l">
              <a:spcBef>
                <a:spcPts val="0"/>
              </a:spcBef>
              <a:spcAft>
                <a:spcPts val="0"/>
              </a:spcAft>
              <a:buNone/>
            </a:pPr>
            <a:r>
              <a:rPr b="1" lang="en-GB">
                <a:latin typeface="Calibri"/>
                <a:ea typeface="Calibri"/>
                <a:cs typeface="Calibri"/>
                <a:sym typeface="Calibri"/>
              </a:rPr>
              <a:t>Diálogo</a:t>
            </a:r>
            <a:endParaRPr b="1">
              <a:latin typeface="Calibri"/>
              <a:ea typeface="Calibri"/>
              <a:cs typeface="Calibri"/>
              <a:sym typeface="Calibri"/>
            </a:endParaRPr>
          </a:p>
        </p:txBody>
      </p:sp>
      <p:pic>
        <p:nvPicPr>
          <p:cNvPr id="174" name="Google Shape;174;p20"/>
          <p:cNvPicPr preferRelativeResize="0"/>
          <p:nvPr/>
        </p:nvPicPr>
        <p:blipFill>
          <a:blip r:embed="rId4">
            <a:alphaModFix/>
          </a:blip>
          <a:stretch>
            <a:fillRect/>
          </a:stretch>
        </p:blipFill>
        <p:spPr>
          <a:xfrm>
            <a:off x="5136275" y="2294150"/>
            <a:ext cx="329099" cy="329099"/>
          </a:xfrm>
          <a:prstGeom prst="rect">
            <a:avLst/>
          </a:prstGeom>
          <a:noFill/>
          <a:ln>
            <a:noFill/>
          </a:ln>
        </p:spPr>
      </p:pic>
      <p:sp>
        <p:nvSpPr>
          <p:cNvPr id="175" name="Google Shape;175;p20"/>
          <p:cNvSpPr txBox="1"/>
          <p:nvPr/>
        </p:nvSpPr>
        <p:spPr>
          <a:xfrm>
            <a:off x="-4261" y="4891789"/>
            <a:ext cx="2703600" cy="252000"/>
          </a:xfrm>
          <a:prstGeom prst="rect">
            <a:avLst/>
          </a:prstGeom>
          <a:solidFill>
            <a:srgbClr val="000000"/>
          </a:solidFill>
          <a:ln>
            <a:noFill/>
          </a:ln>
        </p:spPr>
        <p:txBody>
          <a:bodyPr anchorCtr="0" anchor="ctr" bIns="0" lIns="36000" spcFirstLastPara="1" rIns="36000" wrap="square" tIns="0">
            <a:noAutofit/>
          </a:bodyPr>
          <a:lstStyle/>
          <a:p>
            <a:pPr indent="0" lvl="0" marL="0" rtl="0" algn="l">
              <a:spcBef>
                <a:spcPts val="0"/>
              </a:spcBef>
              <a:spcAft>
                <a:spcPts val="0"/>
              </a:spcAft>
              <a:buNone/>
            </a:pPr>
            <a:r>
              <a:rPr lang="en-GB" sz="800">
                <a:solidFill>
                  <a:srgbClr val="FFFFFF"/>
                </a:solidFill>
              </a:rPr>
              <a:t>Roger Carhuatocto ~ Barcelona - Cardedeu ~ 01.02.2019</a:t>
            </a:r>
            <a:endParaRPr sz="8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1"/>
          <p:cNvSpPr txBox="1"/>
          <p:nvPr>
            <p:ph type="title"/>
          </p:nvPr>
        </p:nvSpPr>
        <p:spPr>
          <a:xfrm>
            <a:off x="311700" y="445025"/>
            <a:ext cx="4024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3. Zampoña / Siku (2/4) </a:t>
            </a:r>
            <a:endParaRPr/>
          </a:p>
        </p:txBody>
      </p:sp>
      <p:sp>
        <p:nvSpPr>
          <p:cNvPr id="181" name="Google Shape;181;p21"/>
          <p:cNvSpPr txBox="1"/>
          <p:nvPr/>
        </p:nvSpPr>
        <p:spPr>
          <a:xfrm>
            <a:off x="457100" y="1005500"/>
            <a:ext cx="8463300" cy="139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00"/>
              <a:t>Tipos</a:t>
            </a:r>
            <a:r>
              <a:rPr b="1" lang="en-GB" sz="1200"/>
              <a:t>:</a:t>
            </a:r>
            <a:endParaRPr b="1" sz="1200"/>
          </a:p>
          <a:p>
            <a:pPr indent="0" lvl="0" marL="0" rtl="0" algn="l">
              <a:lnSpc>
                <a:spcPct val="115000"/>
              </a:lnSpc>
              <a:spcBef>
                <a:spcPts val="0"/>
              </a:spcBef>
              <a:spcAft>
                <a:spcPts val="0"/>
              </a:spcAft>
              <a:buNone/>
            </a:pPr>
            <a:r>
              <a:rPr lang="en-GB" sz="1200"/>
              <a:t>Vienen dadas por el número de cañas y la longitud de los mismos. Generalmente son </a:t>
            </a:r>
            <a:r>
              <a:rPr b="1" lang="en-GB" sz="1200"/>
              <a:t>4 grandes grupos</a:t>
            </a:r>
            <a:r>
              <a:rPr lang="en-GB" sz="1200"/>
              <a:t>:</a:t>
            </a:r>
            <a:endParaRPr sz="1200"/>
          </a:p>
          <a:p>
            <a:pPr indent="-304800" lvl="0" marL="457200" rtl="0" algn="l">
              <a:lnSpc>
                <a:spcPct val="115000"/>
              </a:lnSpc>
              <a:spcBef>
                <a:spcPts val="0"/>
              </a:spcBef>
              <a:spcAft>
                <a:spcPts val="0"/>
              </a:spcAft>
              <a:buSzPts val="1200"/>
              <a:buAutoNum type="arabicPeriod"/>
            </a:pPr>
            <a:r>
              <a:rPr b="1" lang="en-GB" sz="1200"/>
              <a:t>C</a:t>
            </a:r>
            <a:r>
              <a:rPr b="1" lang="en-GB" sz="1200">
                <a:solidFill>
                  <a:schemeClr val="dk1"/>
                </a:solidFill>
              </a:rPr>
              <a:t>h'uli (Chilli / Chili)</a:t>
            </a:r>
            <a:r>
              <a:rPr lang="en-GB" sz="1200">
                <a:solidFill>
                  <a:schemeClr val="dk1"/>
                </a:solidFill>
              </a:rPr>
              <a:t>: afinados 1 octava por encima (sonidos agudos)</a:t>
            </a:r>
            <a:endParaRPr sz="1200"/>
          </a:p>
          <a:p>
            <a:pPr indent="-304800" lvl="0" marL="457200" rtl="0" algn="l">
              <a:lnSpc>
                <a:spcPct val="115000"/>
              </a:lnSpc>
              <a:spcBef>
                <a:spcPts val="0"/>
              </a:spcBef>
              <a:spcAft>
                <a:spcPts val="0"/>
              </a:spcAft>
              <a:buSzPts val="1200"/>
              <a:buAutoNum type="arabicPeriod"/>
            </a:pPr>
            <a:r>
              <a:rPr b="1" lang="en-GB" sz="1200"/>
              <a:t>Malta</a:t>
            </a:r>
            <a:r>
              <a:rPr lang="en-GB" sz="1200"/>
              <a:t>: sonidos estándar</a:t>
            </a:r>
            <a:endParaRPr sz="1200"/>
          </a:p>
          <a:p>
            <a:pPr indent="-304800" lvl="0" marL="457200" rtl="0" algn="l">
              <a:lnSpc>
                <a:spcPct val="115000"/>
              </a:lnSpc>
              <a:spcBef>
                <a:spcPts val="0"/>
              </a:spcBef>
              <a:spcAft>
                <a:spcPts val="0"/>
              </a:spcAft>
              <a:buSzPts val="1200"/>
              <a:buAutoNum type="arabicPeriod"/>
            </a:pPr>
            <a:r>
              <a:rPr b="1" lang="en-GB" sz="1200"/>
              <a:t>Sanqa (Sanja / Zanca / Zanka / Basto)</a:t>
            </a:r>
            <a:r>
              <a:rPr lang="en-GB" sz="1200">
                <a:solidFill>
                  <a:schemeClr val="dk1"/>
                </a:solidFill>
              </a:rPr>
              <a:t>: afinadas 1 octava por debajo (sonidos graves)</a:t>
            </a:r>
            <a:endParaRPr sz="1200">
              <a:solidFill>
                <a:schemeClr val="dk1"/>
              </a:solidFill>
            </a:endParaRPr>
          </a:p>
          <a:p>
            <a:pPr indent="-304800" lvl="0" marL="457200" rtl="0" algn="l">
              <a:lnSpc>
                <a:spcPct val="115000"/>
              </a:lnSpc>
              <a:spcBef>
                <a:spcPts val="0"/>
              </a:spcBef>
              <a:spcAft>
                <a:spcPts val="0"/>
              </a:spcAft>
              <a:buSzPts val="1200"/>
              <a:buAutoNum type="arabicPeriod"/>
            </a:pPr>
            <a:r>
              <a:rPr b="1" lang="en-GB" sz="1200"/>
              <a:t>T'uyu (Toyo)</a:t>
            </a:r>
            <a:r>
              <a:rPr lang="en-GB" sz="1200">
                <a:solidFill>
                  <a:schemeClr val="dk1"/>
                </a:solidFill>
              </a:rPr>
              <a:t>: con afinación 2 octavas inferior a las maltas.</a:t>
            </a:r>
            <a:endParaRPr sz="1200">
              <a:solidFill>
                <a:schemeClr val="dk1"/>
              </a:solidFill>
            </a:endParaRPr>
          </a:p>
          <a:p>
            <a:pPr indent="0" lvl="0" marL="0" rtl="0" algn="l">
              <a:lnSpc>
                <a:spcPct val="115000"/>
              </a:lnSpc>
              <a:spcBef>
                <a:spcPts val="0"/>
              </a:spcBef>
              <a:spcAft>
                <a:spcPts val="0"/>
              </a:spcAft>
              <a:buNone/>
            </a:pPr>
            <a:r>
              <a:t/>
            </a:r>
            <a:endParaRPr sz="1200"/>
          </a:p>
        </p:txBody>
      </p:sp>
      <p:pic>
        <p:nvPicPr>
          <p:cNvPr id="182" name="Google Shape;182;p21"/>
          <p:cNvPicPr preferRelativeResize="0"/>
          <p:nvPr/>
        </p:nvPicPr>
        <p:blipFill>
          <a:blip r:embed="rId3">
            <a:alphaModFix/>
          </a:blip>
          <a:stretch>
            <a:fillRect/>
          </a:stretch>
        </p:blipFill>
        <p:spPr>
          <a:xfrm>
            <a:off x="2765013" y="2346382"/>
            <a:ext cx="6302501" cy="2590075"/>
          </a:xfrm>
          <a:prstGeom prst="rect">
            <a:avLst/>
          </a:prstGeom>
          <a:noFill/>
          <a:ln>
            <a:noFill/>
          </a:ln>
        </p:spPr>
      </p:pic>
      <p:sp>
        <p:nvSpPr>
          <p:cNvPr id="183" name="Google Shape;183;p21"/>
          <p:cNvSpPr txBox="1"/>
          <p:nvPr/>
        </p:nvSpPr>
        <p:spPr>
          <a:xfrm>
            <a:off x="-4261" y="4891789"/>
            <a:ext cx="2703600" cy="252000"/>
          </a:xfrm>
          <a:prstGeom prst="rect">
            <a:avLst/>
          </a:prstGeom>
          <a:solidFill>
            <a:srgbClr val="000000"/>
          </a:solidFill>
          <a:ln>
            <a:noFill/>
          </a:ln>
        </p:spPr>
        <p:txBody>
          <a:bodyPr anchorCtr="0" anchor="ctr" bIns="0" lIns="36000" spcFirstLastPara="1" rIns="36000" wrap="square" tIns="0">
            <a:noAutofit/>
          </a:bodyPr>
          <a:lstStyle/>
          <a:p>
            <a:pPr indent="0" lvl="0" marL="0" rtl="0" algn="l">
              <a:spcBef>
                <a:spcPts val="0"/>
              </a:spcBef>
              <a:spcAft>
                <a:spcPts val="0"/>
              </a:spcAft>
              <a:buNone/>
            </a:pPr>
            <a:r>
              <a:rPr lang="en-GB" sz="800">
                <a:solidFill>
                  <a:srgbClr val="FFFFFF"/>
                </a:solidFill>
              </a:rPr>
              <a:t>Roger Carhuatocto ~ Barcelona - Cardedeu ~ 01.02.2019</a:t>
            </a:r>
            <a:endParaRPr sz="800">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